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0" r:id="rId3"/>
    <p:sldId id="261"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43" autoAdjust="0"/>
    <p:restoredTop sz="94660"/>
  </p:normalViewPr>
  <p:slideViewPr>
    <p:cSldViewPr snapToGrid="0">
      <p:cViewPr>
        <p:scale>
          <a:sx n="54" d="100"/>
          <a:sy n="54" d="100"/>
        </p:scale>
        <p:origin x="89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745A36-A5DA-4A87-B052-37E71EE601F9}" type="datetimeFigureOut">
              <a:rPr lang="en-GB" smtClean="0"/>
              <a:t>21/06/2019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F1B583-755D-4912-A866-CF15ED4D6F27}" type="slidenum">
              <a:rPr lang="en-GB" smtClean="0"/>
              <a:t>‹#›</a:t>
            </a:fld>
            <a:endParaRPr lang="en-GB"/>
          </a:p>
        </p:txBody>
      </p:sp>
    </p:spTree>
    <p:extLst>
      <p:ext uri="{BB962C8B-B14F-4D97-AF65-F5344CB8AC3E}">
        <p14:creationId xmlns:p14="http://schemas.microsoft.com/office/powerpoint/2010/main" val="103272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to use </a:t>
            </a:r>
          </a:p>
        </p:txBody>
      </p:sp>
      <p:sp>
        <p:nvSpPr>
          <p:cNvPr id="4" name="Slide Number Placeholder 3"/>
          <p:cNvSpPr>
            <a:spLocks noGrp="1"/>
          </p:cNvSpPr>
          <p:nvPr>
            <p:ph type="sldNum" sz="quarter" idx="5"/>
          </p:nvPr>
        </p:nvSpPr>
        <p:spPr/>
        <p:txBody>
          <a:bodyPr/>
          <a:lstStyle/>
          <a:p>
            <a:fld id="{64F1B583-755D-4912-A866-CF15ED4D6F27}" type="slidenum">
              <a:rPr lang="en-GB" smtClean="0"/>
              <a:t>3</a:t>
            </a:fld>
            <a:endParaRPr lang="en-GB"/>
          </a:p>
        </p:txBody>
      </p:sp>
    </p:spTree>
    <p:extLst>
      <p:ext uri="{BB962C8B-B14F-4D97-AF65-F5344CB8AC3E}">
        <p14:creationId xmlns:p14="http://schemas.microsoft.com/office/powerpoint/2010/main" val="3687286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Print this page to collect comments from the young people</a:t>
            </a:r>
          </a:p>
        </p:txBody>
      </p:sp>
      <p:sp>
        <p:nvSpPr>
          <p:cNvPr id="4" name="Slide Number Placeholder 3"/>
          <p:cNvSpPr>
            <a:spLocks noGrp="1"/>
          </p:cNvSpPr>
          <p:nvPr>
            <p:ph type="sldNum" sz="quarter" idx="5"/>
          </p:nvPr>
        </p:nvSpPr>
        <p:spPr/>
        <p:txBody>
          <a:bodyPr/>
          <a:lstStyle/>
          <a:p>
            <a:fld id="{64F1B583-755D-4912-A866-CF15ED4D6F27}" type="slidenum">
              <a:rPr lang="en-GB" smtClean="0"/>
              <a:t>5</a:t>
            </a:fld>
            <a:endParaRPr lang="en-GB"/>
          </a:p>
        </p:txBody>
      </p:sp>
    </p:spTree>
    <p:extLst>
      <p:ext uri="{BB962C8B-B14F-4D97-AF65-F5344CB8AC3E}">
        <p14:creationId xmlns:p14="http://schemas.microsoft.com/office/powerpoint/2010/main" val="2267004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3BBA7-8269-4465-AD31-69CFB0787E1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98D3E6-46C4-4A04-9ACF-EE335EDFF7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95CF6B4-5486-4D1F-911A-F06A0DBD4313}"/>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5" name="Footer Placeholder 4">
            <a:extLst>
              <a:ext uri="{FF2B5EF4-FFF2-40B4-BE49-F238E27FC236}">
                <a16:creationId xmlns:a16="http://schemas.microsoft.com/office/drawing/2014/main" id="{DE421879-D0BE-44F6-99E6-4CA2B66A46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946A1E-3CD0-4677-9CC5-062395DA4A17}"/>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3092286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91852-4A99-4468-9604-C44E696C8D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41A9CB9-D37B-4BED-987C-A097C578C70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BD8CE5-B68D-46BC-86AB-007FEB0B3633}"/>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5" name="Footer Placeholder 4">
            <a:extLst>
              <a:ext uri="{FF2B5EF4-FFF2-40B4-BE49-F238E27FC236}">
                <a16:creationId xmlns:a16="http://schemas.microsoft.com/office/drawing/2014/main" id="{0845BC83-03F7-4659-BF95-46265568055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A74E02-D929-4737-8FF0-9E9E4664A8FB}"/>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164351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71EE43-74ED-43B8-B516-B350C23F8DC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E6DB3C-08DE-4519-A80F-40085AD9C0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4D1AF0-6AB3-4440-9AB7-B99D32831D4E}"/>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5" name="Footer Placeholder 4">
            <a:extLst>
              <a:ext uri="{FF2B5EF4-FFF2-40B4-BE49-F238E27FC236}">
                <a16:creationId xmlns:a16="http://schemas.microsoft.com/office/drawing/2014/main" id="{49DB89EF-8BA1-41F7-A69B-84D43AAF6E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5AF2B7-7007-4E47-8A58-C7B5BBFD5DF4}"/>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2585038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6CE5B-4AC1-4C93-8B7E-D7F6D87620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6D5DBF-424B-4C43-82CD-4A81809B5D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BFA483-5999-4A0D-B879-67D6CD1955DD}"/>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5" name="Footer Placeholder 4">
            <a:extLst>
              <a:ext uri="{FF2B5EF4-FFF2-40B4-BE49-F238E27FC236}">
                <a16:creationId xmlns:a16="http://schemas.microsoft.com/office/drawing/2014/main" id="{8C8D0DD1-D517-4F71-AC09-0FB68FE0A0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C80D21-6303-43F3-AD79-17306DFF4797}"/>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640043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7E108-10B0-478E-BBEC-68871C5182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48CAFE5-C8FC-499E-B066-AD8263BE02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7C9292-E7CB-4D25-8EA9-1206F4615BFA}"/>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5" name="Footer Placeholder 4">
            <a:extLst>
              <a:ext uri="{FF2B5EF4-FFF2-40B4-BE49-F238E27FC236}">
                <a16:creationId xmlns:a16="http://schemas.microsoft.com/office/drawing/2014/main" id="{BFDA9EEA-2C01-4B82-B6CB-A67731BFEB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228A9E-D169-4C4C-BD31-74B8F69D457A}"/>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104514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238B2-4F7A-4661-997A-8CF7D3C67E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459096-B442-4D30-98FA-7D206F3DB7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FADBD67-04EC-4B5F-9DB1-CAAA639E96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B788506-257D-48AA-8A63-4AF4C25AC475}"/>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6" name="Footer Placeholder 5">
            <a:extLst>
              <a:ext uri="{FF2B5EF4-FFF2-40B4-BE49-F238E27FC236}">
                <a16:creationId xmlns:a16="http://schemas.microsoft.com/office/drawing/2014/main" id="{F8ED4304-2EED-417C-960B-098946D7F88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ADE3C77-ADA1-4284-8F2C-6547DD5B8F55}"/>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1965959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0042C-CD1E-4BC8-89D2-8BDACABBC68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B8A339-6CC2-4949-A7E1-6927C90924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11063B-7A1A-46EF-88FC-F97909C523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48EDDFD-9708-438D-ABE0-B10DFFFC64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F3709E-C048-4B7E-910C-0C5C38CADB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161B095-A079-4368-909E-BDFBE144111B}"/>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8" name="Footer Placeholder 7">
            <a:extLst>
              <a:ext uri="{FF2B5EF4-FFF2-40B4-BE49-F238E27FC236}">
                <a16:creationId xmlns:a16="http://schemas.microsoft.com/office/drawing/2014/main" id="{1DE4B0C2-B73E-4E47-8344-DF684E809B2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CE771F-BDCD-4179-80EF-8A7AABC3E17A}"/>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216399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DAB5-A21E-46F6-B256-230445873E0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6AB0A4E-81D0-4309-B24A-06F4FFDDF0BE}"/>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4" name="Footer Placeholder 3">
            <a:extLst>
              <a:ext uri="{FF2B5EF4-FFF2-40B4-BE49-F238E27FC236}">
                <a16:creationId xmlns:a16="http://schemas.microsoft.com/office/drawing/2014/main" id="{FD85D41D-0251-4277-BC13-014E22CD759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D9FF92-A939-4D2A-9A89-4BA97045F44D}"/>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305142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C1120B-EECA-4D33-AC7B-C9554A9E5505}"/>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3" name="Footer Placeholder 2">
            <a:extLst>
              <a:ext uri="{FF2B5EF4-FFF2-40B4-BE49-F238E27FC236}">
                <a16:creationId xmlns:a16="http://schemas.microsoft.com/office/drawing/2014/main" id="{4BD241FB-7F67-40AF-97CF-37278217126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8E65D17-1349-498B-A3EA-8B72D30452F7}"/>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3719611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853F8-0187-4765-BBD1-FF18DCCE66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A3140AE-F812-450E-942B-8D2469D232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91FF0F-9DF6-41E1-9C01-85F8E6061F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76AD81-E016-4A0F-B22B-11E342C8A78F}"/>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6" name="Footer Placeholder 5">
            <a:extLst>
              <a:ext uri="{FF2B5EF4-FFF2-40B4-BE49-F238E27FC236}">
                <a16:creationId xmlns:a16="http://schemas.microsoft.com/office/drawing/2014/main" id="{8B4F2769-CB16-47BE-AF5E-65661DFE80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003B4F6-D33D-4F29-A043-593C1BC292B8}"/>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2980106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144CB-C467-40B5-B610-4F16A274AA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7E0DB52-F37D-43EA-9EBF-4C60F1299D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D88216-2082-4693-B402-488DB472FA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329A49-FDF9-4D6D-8B58-C66AB53DDBEE}"/>
              </a:ext>
            </a:extLst>
          </p:cNvPr>
          <p:cNvSpPr>
            <a:spLocks noGrp="1"/>
          </p:cNvSpPr>
          <p:nvPr>
            <p:ph type="dt" sz="half" idx="10"/>
          </p:nvPr>
        </p:nvSpPr>
        <p:spPr/>
        <p:txBody>
          <a:bodyPr/>
          <a:lstStyle/>
          <a:p>
            <a:fld id="{AD8F35AF-CF6B-40DE-A877-65DD92C3CBB5}" type="datetimeFigureOut">
              <a:rPr lang="en-GB" smtClean="0"/>
              <a:t>21/06/2019</a:t>
            </a:fld>
            <a:endParaRPr lang="en-GB"/>
          </a:p>
        </p:txBody>
      </p:sp>
      <p:sp>
        <p:nvSpPr>
          <p:cNvPr id="6" name="Footer Placeholder 5">
            <a:extLst>
              <a:ext uri="{FF2B5EF4-FFF2-40B4-BE49-F238E27FC236}">
                <a16:creationId xmlns:a16="http://schemas.microsoft.com/office/drawing/2014/main" id="{F81293D5-7FE0-490B-86E8-14EF6EFC243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0329BA-2DE3-4413-89A8-5F3C23CB9844}"/>
              </a:ext>
            </a:extLst>
          </p:cNvPr>
          <p:cNvSpPr>
            <a:spLocks noGrp="1"/>
          </p:cNvSpPr>
          <p:nvPr>
            <p:ph type="sldNum" sz="quarter" idx="12"/>
          </p:nvPr>
        </p:nvSpPr>
        <p:spPr/>
        <p:txBody>
          <a:bodyPr/>
          <a:lstStyle/>
          <a:p>
            <a:fld id="{A8DD1AD6-47C2-4D58-957E-EAB4869BD7F9}" type="slidenum">
              <a:rPr lang="en-GB" smtClean="0"/>
              <a:t>‹#›</a:t>
            </a:fld>
            <a:endParaRPr lang="en-GB"/>
          </a:p>
        </p:txBody>
      </p:sp>
    </p:spTree>
    <p:extLst>
      <p:ext uri="{BB962C8B-B14F-4D97-AF65-F5344CB8AC3E}">
        <p14:creationId xmlns:p14="http://schemas.microsoft.com/office/powerpoint/2010/main" val="556430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F6935D-FC2A-4B75-BBCF-233F777EEC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71335F-A2A5-4029-A0A2-ECA8DB7002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FCA206-8072-4008-BF7E-B53BF053C4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F35AF-CF6B-40DE-A877-65DD92C3CBB5}" type="datetimeFigureOut">
              <a:rPr lang="en-GB" smtClean="0"/>
              <a:t>21/06/2019</a:t>
            </a:fld>
            <a:endParaRPr lang="en-GB"/>
          </a:p>
        </p:txBody>
      </p:sp>
      <p:sp>
        <p:nvSpPr>
          <p:cNvPr id="5" name="Footer Placeholder 4">
            <a:extLst>
              <a:ext uri="{FF2B5EF4-FFF2-40B4-BE49-F238E27FC236}">
                <a16:creationId xmlns:a16="http://schemas.microsoft.com/office/drawing/2014/main" id="{15301AA7-8AAC-46BC-A79C-D59E0D82A7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1847909-7E04-4085-B385-EB7E32C56C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D1AD6-47C2-4D58-957E-EAB4869BD7F9}" type="slidenum">
              <a:rPr lang="en-GB" smtClean="0"/>
              <a:t>‹#›</a:t>
            </a:fld>
            <a:endParaRPr lang="en-GB"/>
          </a:p>
        </p:txBody>
      </p:sp>
    </p:spTree>
    <p:extLst>
      <p:ext uri="{BB962C8B-B14F-4D97-AF65-F5344CB8AC3E}">
        <p14:creationId xmlns:p14="http://schemas.microsoft.com/office/powerpoint/2010/main" val="685950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allaboutstem.survey.fm/student-impact-toolkit" TargetMode="External"/><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tiff"/><Relationship Id="rId5" Type="http://schemas.openxmlformats.org/officeDocument/2006/relationships/image" Target="../media/image2.jpeg"/><Relationship Id="rId4" Type="http://schemas.openxmlformats.org/officeDocument/2006/relationships/hyperlink" Target="https://allaboutstem.survey.fm/impact-toolki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allaboutstem.survey.fm/impactpostcards" TargetMode="External"/><Relationship Id="rId7" Type="http://schemas.openxmlformats.org/officeDocument/2006/relationships/image" Target="../media/image6.png"/><Relationship Id="rId2" Type="http://schemas.openxmlformats.org/officeDocument/2006/relationships/hyperlink" Target="https://allaboutstem.survey.fm/student-postcards"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3.tiff"/><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826528E4-9157-40B7-B2DA-F7646F779B88}"/>
              </a:ext>
            </a:extLst>
          </p:cNvPr>
          <p:cNvSpPr txBox="1">
            <a:spLocks/>
          </p:cNvSpPr>
          <p:nvPr/>
        </p:nvSpPr>
        <p:spPr bwMode="auto">
          <a:xfrm>
            <a:off x="384290" y="107235"/>
            <a:ext cx="9057398" cy="6771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5" tIns="60958" rIns="121915" bIns="60958"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3600" b="1" dirty="0">
                <a:ln>
                  <a:solidFill>
                    <a:schemeClr val="tx1">
                      <a:lumMod val="50000"/>
                      <a:lumOff val="50000"/>
                    </a:schemeClr>
                  </a:solidFill>
                </a:ln>
                <a:noFill/>
                <a:latin typeface="Arial" panose="020B0604020202020204" pitchFamily="34" charset="0"/>
                <a:cs typeface="Arial" panose="020B0604020202020204" pitchFamily="34" charset="0"/>
              </a:rPr>
              <a:t>STEM Ambassador Impact Tool</a:t>
            </a:r>
          </a:p>
        </p:txBody>
      </p:sp>
      <p:sp>
        <p:nvSpPr>
          <p:cNvPr id="5" name="Rectangle 4">
            <a:extLst>
              <a:ext uri="{FF2B5EF4-FFF2-40B4-BE49-F238E27FC236}">
                <a16:creationId xmlns:a16="http://schemas.microsoft.com/office/drawing/2014/main" id="{7D8645B4-CDC7-4852-9591-E427C9EA296E}"/>
              </a:ext>
            </a:extLst>
          </p:cNvPr>
          <p:cNvSpPr/>
          <p:nvPr/>
        </p:nvSpPr>
        <p:spPr>
          <a:xfrm>
            <a:off x="440941" y="1345366"/>
            <a:ext cx="10739718" cy="2862322"/>
          </a:xfrm>
          <a:prstGeom prst="rect">
            <a:avLst/>
          </a:prstGeom>
        </p:spPr>
        <p:txBody>
          <a:bodyPr wrap="square">
            <a:spAutoFit/>
          </a:bodyPr>
          <a:lstStyle/>
          <a:p>
            <a:r>
              <a:rPr lang="en-GB" b="1" dirty="0"/>
              <a:t>STEM Ambassador Impact Tool Guidance</a:t>
            </a:r>
          </a:p>
          <a:p>
            <a:r>
              <a:rPr lang="en-GB" dirty="0"/>
              <a:t>The STEM Ambassador Impact Tool has been developed as a quick and easy method of collecting data about the impact your engagement has on the young people involved. </a:t>
            </a:r>
          </a:p>
          <a:p>
            <a:endParaRPr lang="en-GB" dirty="0"/>
          </a:p>
          <a:p>
            <a:r>
              <a:rPr lang="en-GB" dirty="0"/>
              <a:t>Young people will mark their agreement to four statements about engagement, aspirations, skills and careers using a 4-point scale. </a:t>
            </a:r>
          </a:p>
          <a:p>
            <a:endParaRPr lang="en-GB" dirty="0"/>
          </a:p>
          <a:p>
            <a:r>
              <a:rPr lang="en-GB" dirty="0"/>
              <a:t>You can submit the data you collect to your regional STEM Ambassador Hub (for Merseyside and Cheshire , this is All About STEM). They will collate the information and submit it to STEM Learning. Your volunteering will then contribute to the national picture of the impact of the STEM Ambassador Programme on young people.</a:t>
            </a:r>
          </a:p>
        </p:txBody>
      </p:sp>
      <p:sp>
        <p:nvSpPr>
          <p:cNvPr id="6" name="Rectangle 5">
            <a:extLst>
              <a:ext uri="{FF2B5EF4-FFF2-40B4-BE49-F238E27FC236}">
                <a16:creationId xmlns:a16="http://schemas.microsoft.com/office/drawing/2014/main" id="{F284D8ED-87B5-43F2-BA8E-A9029C1E1766}"/>
              </a:ext>
            </a:extLst>
          </p:cNvPr>
          <p:cNvSpPr/>
          <p:nvPr/>
        </p:nvSpPr>
        <p:spPr>
          <a:xfrm>
            <a:off x="440941" y="668262"/>
            <a:ext cx="9549384" cy="30777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400" dirty="0">
                <a:solidFill>
                  <a:srgbClr val="00AFD8"/>
                </a:solidFill>
                <a:latin typeface="Arial" panose="020B0604020202020204" pitchFamily="34" charset="0"/>
                <a:cs typeface="Arial" panose="020B0604020202020204" pitchFamily="34" charset="0"/>
              </a:rPr>
              <a:t>Generating quantitative data to demonstrate impact</a:t>
            </a:r>
          </a:p>
        </p:txBody>
      </p:sp>
    </p:spTree>
    <p:extLst>
      <p:ext uri="{BB962C8B-B14F-4D97-AF65-F5344CB8AC3E}">
        <p14:creationId xmlns:p14="http://schemas.microsoft.com/office/powerpoint/2010/main" val="223256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5" name="Straight Connector 134"/>
          <p:cNvCxnSpPr/>
          <p:nvPr/>
        </p:nvCxnSpPr>
        <p:spPr>
          <a:xfrm>
            <a:off x="6109283" y="-2095"/>
            <a:ext cx="0" cy="692187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2"/>
          <a:stretch>
            <a:fillRect/>
          </a:stretch>
        </p:blipFill>
        <p:spPr>
          <a:xfrm>
            <a:off x="6130972" y="229623"/>
            <a:ext cx="5532452" cy="6024343"/>
          </a:xfrm>
          <a:prstGeom prst="rect">
            <a:avLst/>
          </a:prstGeom>
        </p:spPr>
      </p:pic>
      <p:sp>
        <p:nvSpPr>
          <p:cNvPr id="4" name="TextBox 3"/>
          <p:cNvSpPr txBox="1"/>
          <p:nvPr/>
        </p:nvSpPr>
        <p:spPr>
          <a:xfrm>
            <a:off x="440941" y="992306"/>
            <a:ext cx="4876800" cy="4154984"/>
          </a:xfrm>
          <a:prstGeom prst="rect">
            <a:avLst/>
          </a:prstGeom>
          <a:noFill/>
        </p:spPr>
        <p:txBody>
          <a:bodyPr wrap="square" rtlCol="0">
            <a:spAutoFit/>
          </a:bodyPr>
          <a:lstStyle/>
          <a:p>
            <a:r>
              <a:rPr lang="en-GB" sz="1100" b="1" dirty="0"/>
              <a:t>Using the Target</a:t>
            </a:r>
          </a:p>
          <a:p>
            <a:r>
              <a:rPr lang="en-GB" sz="1100" dirty="0"/>
              <a:t>There are a number of ways to use the tool to collect data from young people and you should use the method most appropriate for your engagement. However you choose to collect the data, the young people involved should always respond at the end of the engagement or activity. </a:t>
            </a:r>
          </a:p>
          <a:p>
            <a:endParaRPr lang="en-GB" sz="1100" dirty="0"/>
          </a:p>
          <a:p>
            <a:r>
              <a:rPr lang="en-GB" sz="1100" dirty="0"/>
              <a:t>It is recommended that you print one impact target and allow the young people to mark their agreement to each statement directly onto the printout using pens or stickers. If possible, you should distinguish between males and females by using different coloured pens/stickers (please avoid pink and blue).  Depending on group size, one per table could work better!</a:t>
            </a:r>
          </a:p>
          <a:p>
            <a:endParaRPr lang="en-GB" sz="1100" dirty="0"/>
          </a:p>
          <a:p>
            <a:r>
              <a:rPr lang="en-GB" sz="1100" b="1" dirty="0"/>
              <a:t>Digital Alternatives</a:t>
            </a:r>
          </a:p>
          <a:p>
            <a:r>
              <a:rPr lang="en-GB" sz="1100" dirty="0"/>
              <a:t>For ease of data collection, if the young people you are working with have access to internet connected devices they can provide feedback data using this link:</a:t>
            </a:r>
          </a:p>
          <a:p>
            <a:endParaRPr lang="en-GB" sz="1100" dirty="0"/>
          </a:p>
          <a:p>
            <a:r>
              <a:rPr lang="en-GB" sz="1100" dirty="0">
                <a:hlinkClick r:id="rId3"/>
              </a:rPr>
              <a:t>https://allaboutstem.survey.fm/student-impact-toolkit</a:t>
            </a:r>
            <a:endParaRPr lang="en-GB" sz="1100" dirty="0"/>
          </a:p>
          <a:p>
            <a:endParaRPr lang="en-GB" sz="1100" dirty="0"/>
          </a:p>
          <a:p>
            <a:r>
              <a:rPr lang="en-GB" sz="1100" b="1" dirty="0"/>
              <a:t>Data Collection</a:t>
            </a:r>
          </a:p>
          <a:p>
            <a:r>
              <a:rPr lang="en-GB" sz="1100" dirty="0"/>
              <a:t>If you use hard copied to collect student responses, please fill in this form to pass on your results to the hub.</a:t>
            </a:r>
          </a:p>
          <a:p>
            <a:endParaRPr lang="en-GB" sz="1100" dirty="0"/>
          </a:p>
          <a:p>
            <a:r>
              <a:rPr lang="en-GB" sz="1100" dirty="0">
                <a:hlinkClick r:id="rId4"/>
              </a:rPr>
              <a:t>https://allaboutstem.survey.fm/impact-toolkit</a:t>
            </a:r>
            <a:endParaRPr lang="en-GB" sz="1100" dirty="0"/>
          </a:p>
          <a:p>
            <a:endParaRPr lang="en-GB" sz="1100" dirty="0"/>
          </a:p>
        </p:txBody>
      </p:sp>
      <p:sp>
        <p:nvSpPr>
          <p:cNvPr id="38" name="Rectangle 37">
            <a:extLst>
              <a:ext uri="{FF2B5EF4-FFF2-40B4-BE49-F238E27FC236}">
                <a16:creationId xmlns:a16="http://schemas.microsoft.com/office/drawing/2014/main" id="{B6FE0EB6-D1C5-D146-B034-39F5CD0E67B8}"/>
              </a:ext>
            </a:extLst>
          </p:cNvPr>
          <p:cNvSpPr/>
          <p:nvPr/>
        </p:nvSpPr>
        <p:spPr>
          <a:xfrm>
            <a:off x="440941" y="668262"/>
            <a:ext cx="9549384" cy="30777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400" dirty="0">
                <a:solidFill>
                  <a:srgbClr val="00AFD8"/>
                </a:solidFill>
                <a:latin typeface="Arial" panose="020B0604020202020204" pitchFamily="34" charset="0"/>
                <a:cs typeface="Arial" panose="020B0604020202020204" pitchFamily="34" charset="0"/>
              </a:rPr>
              <a:t>Generating quantitative data to demonstrate impact</a:t>
            </a:r>
          </a:p>
        </p:txBody>
      </p:sp>
      <p:sp>
        <p:nvSpPr>
          <p:cNvPr id="39" name="Text Placeholder 2">
            <a:extLst>
              <a:ext uri="{FF2B5EF4-FFF2-40B4-BE49-F238E27FC236}">
                <a16:creationId xmlns:a16="http://schemas.microsoft.com/office/drawing/2014/main" id="{A0BA055E-DDF7-8345-B9AB-0CF62B2DE247}"/>
              </a:ext>
            </a:extLst>
          </p:cNvPr>
          <p:cNvSpPr txBox="1">
            <a:spLocks/>
          </p:cNvSpPr>
          <p:nvPr/>
        </p:nvSpPr>
        <p:spPr bwMode="auto">
          <a:xfrm>
            <a:off x="384290" y="107235"/>
            <a:ext cx="9057398" cy="6771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5" tIns="60958" rIns="121915" bIns="60958"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3600" b="1" dirty="0">
                <a:ln>
                  <a:solidFill>
                    <a:schemeClr val="tx1">
                      <a:lumMod val="50000"/>
                      <a:lumOff val="50000"/>
                    </a:schemeClr>
                  </a:solidFill>
                </a:ln>
                <a:noFill/>
                <a:latin typeface="Arial" panose="020B0604020202020204" pitchFamily="34" charset="0"/>
                <a:cs typeface="Arial" panose="020B0604020202020204" pitchFamily="34" charset="0"/>
              </a:rPr>
              <a:t>Impact Target</a:t>
            </a:r>
          </a:p>
        </p:txBody>
      </p:sp>
      <p:pic>
        <p:nvPicPr>
          <p:cNvPr id="40" name="Picture 39">
            <a:extLst>
              <a:ext uri="{FF2B5EF4-FFF2-40B4-BE49-F238E27FC236}">
                <a16:creationId xmlns:a16="http://schemas.microsoft.com/office/drawing/2014/main" id="{8A0F7BDA-05BE-AF4B-94B3-0E5B882AD61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88644" y="6226605"/>
            <a:ext cx="1249193" cy="501021"/>
          </a:xfrm>
          <a:prstGeom prst="rect">
            <a:avLst/>
          </a:prstGeom>
        </p:spPr>
      </p:pic>
      <p:pic>
        <p:nvPicPr>
          <p:cNvPr id="43" name="Picture 42">
            <a:extLst>
              <a:ext uri="{FF2B5EF4-FFF2-40B4-BE49-F238E27FC236}">
                <a16:creationId xmlns:a16="http://schemas.microsoft.com/office/drawing/2014/main" id="{BA0E50F8-4BB9-7740-85A7-D5C4714DE7D8}"/>
              </a:ext>
            </a:extLst>
          </p:cNvPr>
          <p:cNvPicPr>
            <a:picLocks noChangeAspect="1"/>
          </p:cNvPicPr>
          <p:nvPr/>
        </p:nvPicPr>
        <p:blipFill>
          <a:blip r:embed="rId6"/>
          <a:stretch>
            <a:fillRect/>
          </a:stretch>
        </p:blipFill>
        <p:spPr>
          <a:xfrm>
            <a:off x="3521565" y="6234289"/>
            <a:ext cx="501021" cy="501021"/>
          </a:xfrm>
          <a:prstGeom prst="rect">
            <a:avLst/>
          </a:prstGeom>
        </p:spPr>
      </p:pic>
      <p:cxnSp>
        <p:nvCxnSpPr>
          <p:cNvPr id="136" name="Straight Connector 135"/>
          <p:cNvCxnSpPr>
            <a:cxnSpLocks/>
            <a:stCxn id="2" idx="1"/>
          </p:cNvCxnSpPr>
          <p:nvPr/>
        </p:nvCxnSpPr>
        <p:spPr>
          <a:xfrm flipV="1">
            <a:off x="6130972" y="3186137"/>
            <a:ext cx="5524046" cy="5565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A7A9A6A-DFAA-4779-B5D5-34DF889E7157}"/>
              </a:ext>
            </a:extLst>
          </p:cNvPr>
          <p:cNvSpPr txBox="1"/>
          <p:nvPr/>
        </p:nvSpPr>
        <p:spPr>
          <a:xfrm>
            <a:off x="4035868" y="6253966"/>
            <a:ext cx="1303562" cy="461665"/>
          </a:xfrm>
          <a:prstGeom prst="rect">
            <a:avLst/>
          </a:prstGeom>
          <a:noFill/>
        </p:spPr>
        <p:txBody>
          <a:bodyPr wrap="none" rtlCol="0">
            <a:spAutoFit/>
          </a:bodyPr>
          <a:lstStyle/>
          <a:p>
            <a:r>
              <a:rPr lang="en-US" sz="1200" dirty="0">
                <a:solidFill>
                  <a:srgbClr val="3DAEEF"/>
                </a:solidFill>
                <a:latin typeface="Arial" charset="0"/>
                <a:ea typeface="Arial" charset="0"/>
                <a:cs typeface="Arial" charset="0"/>
              </a:rPr>
              <a:t>@</a:t>
            </a:r>
            <a:r>
              <a:rPr lang="en-US" sz="1200" dirty="0" err="1">
                <a:solidFill>
                  <a:srgbClr val="3DAEEF"/>
                </a:solidFill>
                <a:latin typeface="Arial" charset="0"/>
                <a:ea typeface="Arial" charset="0"/>
                <a:cs typeface="Arial" charset="0"/>
              </a:rPr>
              <a:t>allaboutSTEM</a:t>
            </a:r>
            <a:endParaRPr lang="en-US" sz="1200" dirty="0">
              <a:solidFill>
                <a:srgbClr val="3DAEEF"/>
              </a:solidFill>
              <a:latin typeface="Arial" charset="0"/>
              <a:ea typeface="Arial" charset="0"/>
              <a:cs typeface="Arial" charset="0"/>
            </a:endParaRPr>
          </a:p>
          <a:p>
            <a:r>
              <a:rPr lang="en-US" sz="1200" dirty="0">
                <a:solidFill>
                  <a:srgbClr val="3DAEEF"/>
                </a:solidFill>
                <a:latin typeface="Arial" charset="0"/>
                <a:ea typeface="Arial" charset="0"/>
                <a:cs typeface="Arial" charset="0"/>
              </a:rPr>
              <a:t>@</a:t>
            </a:r>
            <a:r>
              <a:rPr lang="en-US" sz="1200" dirty="0" err="1">
                <a:solidFill>
                  <a:srgbClr val="3DAEEF"/>
                </a:solidFill>
                <a:latin typeface="Arial" charset="0"/>
                <a:ea typeface="Arial" charset="0"/>
                <a:cs typeface="Arial" charset="0"/>
              </a:rPr>
              <a:t>MCSTEMHub</a:t>
            </a:r>
            <a:endParaRPr lang="en-US" sz="1200" dirty="0">
              <a:solidFill>
                <a:srgbClr val="3DAEEF"/>
              </a:solidFill>
              <a:latin typeface="Arial" charset="0"/>
              <a:ea typeface="Arial" charset="0"/>
              <a:cs typeface="Arial" charset="0"/>
            </a:endParaRPr>
          </a:p>
        </p:txBody>
      </p:sp>
      <p:pic>
        <p:nvPicPr>
          <p:cNvPr id="15" name="Picture 14">
            <a:extLst>
              <a:ext uri="{FF2B5EF4-FFF2-40B4-BE49-F238E27FC236}">
                <a16:creationId xmlns:a16="http://schemas.microsoft.com/office/drawing/2014/main" id="{8FB72073-BF9E-44DD-B725-7E5D5FA62200}"/>
              </a:ext>
            </a:extLst>
          </p:cNvPr>
          <p:cNvPicPr>
            <a:picLocks noChangeAspect="1"/>
          </p:cNvPicPr>
          <p:nvPr/>
        </p:nvPicPr>
        <p:blipFill>
          <a:blip r:embed="rId7"/>
          <a:stretch>
            <a:fillRect/>
          </a:stretch>
        </p:blipFill>
        <p:spPr>
          <a:xfrm>
            <a:off x="550314" y="6221504"/>
            <a:ext cx="961337" cy="519225"/>
          </a:xfrm>
          <a:prstGeom prst="rect">
            <a:avLst/>
          </a:prstGeom>
        </p:spPr>
      </p:pic>
    </p:spTree>
    <p:extLst>
      <p:ext uri="{BB962C8B-B14F-4D97-AF65-F5344CB8AC3E}">
        <p14:creationId xmlns:p14="http://schemas.microsoft.com/office/powerpoint/2010/main" val="248290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a:off x="1143001" y="1"/>
            <a:ext cx="4966282" cy="3426900"/>
          </a:xfrm>
          <a:prstGeom prst="rect">
            <a:avLst/>
          </a:prstGeom>
          <a:solidFill>
            <a:srgbClr val="CF2453">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7" name="Rectangle 106"/>
          <p:cNvSpPr/>
          <p:nvPr/>
        </p:nvSpPr>
        <p:spPr>
          <a:xfrm>
            <a:off x="1143001" y="3426902"/>
            <a:ext cx="4966282" cy="3433195"/>
          </a:xfrm>
          <a:prstGeom prst="rect">
            <a:avLst/>
          </a:prstGeom>
          <a:solidFill>
            <a:srgbClr val="00AFD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8" name="Rectangle 107"/>
          <p:cNvSpPr/>
          <p:nvPr/>
        </p:nvSpPr>
        <p:spPr>
          <a:xfrm>
            <a:off x="6109284" y="-2095"/>
            <a:ext cx="4939717" cy="3428996"/>
          </a:xfrm>
          <a:prstGeom prst="rect">
            <a:avLst/>
          </a:prstGeom>
          <a:solidFill>
            <a:srgbClr val="69BE28">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Rectangle 108"/>
          <p:cNvSpPr/>
          <p:nvPr/>
        </p:nvSpPr>
        <p:spPr>
          <a:xfrm>
            <a:off x="6109284" y="3428999"/>
            <a:ext cx="4939717" cy="3459429"/>
          </a:xfrm>
          <a:prstGeom prst="rect">
            <a:avLst/>
          </a:prstGeom>
          <a:solidFill>
            <a:srgbClr val="FECB00">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0" name="TextBox 89"/>
          <p:cNvSpPr txBox="1"/>
          <p:nvPr/>
        </p:nvSpPr>
        <p:spPr>
          <a:xfrm>
            <a:off x="1321738" y="173743"/>
            <a:ext cx="2899327" cy="646331"/>
          </a:xfrm>
          <a:prstGeom prst="rect">
            <a:avLst/>
          </a:prstGeom>
          <a:noFill/>
        </p:spPr>
        <p:txBody>
          <a:bodyPr wrap="square" rtlCol="0">
            <a:spAutoFit/>
          </a:bodyPr>
          <a:lstStyle/>
          <a:p>
            <a:r>
              <a:rPr lang="en-GB" dirty="0">
                <a:solidFill>
                  <a:schemeClr val="bg1"/>
                </a:solidFill>
              </a:rPr>
              <a:t>I would like to do another activity like this</a:t>
            </a:r>
          </a:p>
        </p:txBody>
      </p:sp>
      <p:sp>
        <p:nvSpPr>
          <p:cNvPr id="91" name="TextBox 90"/>
          <p:cNvSpPr txBox="1"/>
          <p:nvPr/>
        </p:nvSpPr>
        <p:spPr>
          <a:xfrm>
            <a:off x="7885679" y="173743"/>
            <a:ext cx="2996501" cy="646331"/>
          </a:xfrm>
          <a:prstGeom prst="rect">
            <a:avLst/>
          </a:prstGeom>
          <a:noFill/>
        </p:spPr>
        <p:txBody>
          <a:bodyPr wrap="square" rtlCol="0">
            <a:spAutoFit/>
          </a:bodyPr>
          <a:lstStyle/>
          <a:p>
            <a:pPr algn="r"/>
            <a:r>
              <a:rPr lang="en-GB" dirty="0">
                <a:solidFill>
                  <a:schemeClr val="bg1"/>
                </a:solidFill>
              </a:rPr>
              <a:t>This activity has made me consider a career in STEM</a:t>
            </a:r>
          </a:p>
        </p:txBody>
      </p:sp>
      <p:sp>
        <p:nvSpPr>
          <p:cNvPr id="92" name="TextBox 91"/>
          <p:cNvSpPr txBox="1"/>
          <p:nvPr/>
        </p:nvSpPr>
        <p:spPr>
          <a:xfrm>
            <a:off x="7828677" y="5801307"/>
            <a:ext cx="3053503" cy="923330"/>
          </a:xfrm>
          <a:prstGeom prst="rect">
            <a:avLst/>
          </a:prstGeom>
          <a:noFill/>
        </p:spPr>
        <p:txBody>
          <a:bodyPr wrap="square" rtlCol="0">
            <a:spAutoFit/>
          </a:bodyPr>
          <a:lstStyle/>
          <a:p>
            <a:pPr algn="r"/>
            <a:r>
              <a:rPr lang="en-GB" dirty="0">
                <a:solidFill>
                  <a:schemeClr val="bg1"/>
                </a:solidFill>
              </a:rPr>
              <a:t>I’m interested in </a:t>
            </a:r>
          </a:p>
          <a:p>
            <a:pPr algn="r"/>
            <a:r>
              <a:rPr lang="en-GB" dirty="0">
                <a:solidFill>
                  <a:schemeClr val="bg1"/>
                </a:solidFill>
              </a:rPr>
              <a:t>learning more about the subject covered in this activity</a:t>
            </a:r>
          </a:p>
        </p:txBody>
      </p:sp>
      <p:sp>
        <p:nvSpPr>
          <p:cNvPr id="93" name="TextBox 92"/>
          <p:cNvSpPr txBox="1"/>
          <p:nvPr/>
        </p:nvSpPr>
        <p:spPr>
          <a:xfrm>
            <a:off x="1321738" y="6078307"/>
            <a:ext cx="3053925" cy="646331"/>
          </a:xfrm>
          <a:prstGeom prst="rect">
            <a:avLst/>
          </a:prstGeom>
          <a:noFill/>
        </p:spPr>
        <p:txBody>
          <a:bodyPr wrap="square" rtlCol="0">
            <a:spAutoFit/>
          </a:bodyPr>
          <a:lstStyle/>
          <a:p>
            <a:r>
              <a:rPr lang="en-GB" dirty="0">
                <a:solidFill>
                  <a:schemeClr val="bg1"/>
                </a:solidFill>
              </a:rPr>
              <a:t>I’ve gained new skills or knowledge from this activity</a:t>
            </a:r>
          </a:p>
        </p:txBody>
      </p:sp>
      <p:sp>
        <p:nvSpPr>
          <p:cNvPr id="131" name="Pie 130"/>
          <p:cNvSpPr/>
          <p:nvPr/>
        </p:nvSpPr>
        <p:spPr>
          <a:xfrm>
            <a:off x="2924432" y="234777"/>
            <a:ext cx="6376086" cy="6376086"/>
          </a:xfrm>
          <a:prstGeom prst="pie">
            <a:avLst>
              <a:gd name="adj1" fmla="val 5351229"/>
              <a:gd name="adj2" fmla="val 10786732"/>
            </a:avLst>
          </a:prstGeom>
          <a:solidFill>
            <a:srgbClr val="00AFD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2" name="Pie 131"/>
          <p:cNvSpPr/>
          <p:nvPr/>
        </p:nvSpPr>
        <p:spPr>
          <a:xfrm>
            <a:off x="2916194" y="234777"/>
            <a:ext cx="6376086" cy="6376086"/>
          </a:xfrm>
          <a:prstGeom prst="pie">
            <a:avLst>
              <a:gd name="adj1" fmla="val 21579592"/>
              <a:gd name="adj2" fmla="val 5392846"/>
            </a:avLst>
          </a:prstGeom>
          <a:solidFill>
            <a:srgbClr val="FECB0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dirty="0"/>
          </a:p>
        </p:txBody>
      </p:sp>
      <p:sp>
        <p:nvSpPr>
          <p:cNvPr id="133" name="Pie 132"/>
          <p:cNvSpPr/>
          <p:nvPr/>
        </p:nvSpPr>
        <p:spPr>
          <a:xfrm>
            <a:off x="2916194" y="234777"/>
            <a:ext cx="6376086" cy="6376086"/>
          </a:xfrm>
          <a:prstGeom prst="pie">
            <a:avLst>
              <a:gd name="adj1" fmla="val 16200261"/>
              <a:gd name="adj2" fmla="val 21585030"/>
            </a:avLst>
          </a:prstGeom>
          <a:solidFill>
            <a:srgbClr val="69BE28"/>
          </a:solidFill>
          <a:ln w="381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4" name="Pie 133"/>
          <p:cNvSpPr/>
          <p:nvPr/>
        </p:nvSpPr>
        <p:spPr>
          <a:xfrm>
            <a:off x="2916194" y="236307"/>
            <a:ext cx="6376086" cy="6376086"/>
          </a:xfrm>
          <a:prstGeom prst="pie">
            <a:avLst>
              <a:gd name="adj1" fmla="val 10777430"/>
              <a:gd name="adj2" fmla="val 16200000"/>
            </a:avLst>
          </a:prstGeom>
          <a:solidFill>
            <a:srgbClr val="CF2453"/>
          </a:solidFill>
          <a:ln w="762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cxnSp>
        <p:nvCxnSpPr>
          <p:cNvPr id="135" name="Straight Connector 134"/>
          <p:cNvCxnSpPr/>
          <p:nvPr/>
        </p:nvCxnSpPr>
        <p:spPr>
          <a:xfrm>
            <a:off x="6109283" y="-2095"/>
            <a:ext cx="0" cy="692187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953531" y="3426901"/>
            <a:ext cx="1020668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37" name="Oval 136"/>
          <p:cNvSpPr/>
          <p:nvPr/>
        </p:nvSpPr>
        <p:spPr>
          <a:xfrm>
            <a:off x="4135394" y="1453978"/>
            <a:ext cx="3937687" cy="3937687"/>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8" name="Oval 137"/>
          <p:cNvSpPr/>
          <p:nvPr/>
        </p:nvSpPr>
        <p:spPr>
          <a:xfrm>
            <a:off x="3527851" y="846435"/>
            <a:ext cx="5152770" cy="5152770"/>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39" name="Oval 138"/>
          <p:cNvSpPr/>
          <p:nvPr/>
        </p:nvSpPr>
        <p:spPr>
          <a:xfrm>
            <a:off x="4742419" y="2061003"/>
            <a:ext cx="2723639" cy="2723639"/>
          </a:xfrm>
          <a:prstGeom prst="ellipse">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0" name="TextBox 139"/>
          <p:cNvSpPr txBox="1"/>
          <p:nvPr/>
        </p:nvSpPr>
        <p:spPr>
          <a:xfrm rot="18900000">
            <a:off x="4985018" y="2789790"/>
            <a:ext cx="1430295" cy="584775"/>
          </a:xfrm>
          <a:prstGeom prst="rect">
            <a:avLst/>
          </a:prstGeom>
          <a:noFill/>
        </p:spPr>
        <p:txBody>
          <a:bodyPr wrap="square" rtlCol="0">
            <a:prstTxWarp prst="textArchUp">
              <a:avLst/>
            </a:prstTxWarp>
            <a:spAutoFit/>
          </a:bodyPr>
          <a:lstStyle/>
          <a:p>
            <a:pPr algn="ctr"/>
            <a:r>
              <a:rPr lang="en-GB" sz="1600" dirty="0">
                <a:solidFill>
                  <a:schemeClr val="bg1"/>
                </a:solidFill>
              </a:rPr>
              <a:t>Agree </a:t>
            </a:r>
          </a:p>
          <a:p>
            <a:pPr algn="ctr"/>
            <a:r>
              <a:rPr lang="en-GB" sz="1600" dirty="0">
                <a:solidFill>
                  <a:schemeClr val="bg1"/>
                </a:solidFill>
              </a:rPr>
              <a:t>Completely</a:t>
            </a:r>
          </a:p>
        </p:txBody>
      </p:sp>
      <p:sp>
        <p:nvSpPr>
          <p:cNvPr id="141" name="TextBox 140"/>
          <p:cNvSpPr txBox="1"/>
          <p:nvPr/>
        </p:nvSpPr>
        <p:spPr>
          <a:xfrm rot="18900000">
            <a:off x="4279777" y="2311173"/>
            <a:ext cx="1430295" cy="338554"/>
          </a:xfrm>
          <a:prstGeom prst="rect">
            <a:avLst/>
          </a:prstGeom>
          <a:noFill/>
        </p:spPr>
        <p:txBody>
          <a:bodyPr wrap="square" rtlCol="0">
            <a:prstTxWarp prst="textArchUp">
              <a:avLst/>
            </a:prstTxWarp>
            <a:spAutoFit/>
          </a:bodyPr>
          <a:lstStyle/>
          <a:p>
            <a:pPr algn="ctr"/>
            <a:r>
              <a:rPr lang="en-GB" sz="1600" dirty="0">
                <a:solidFill>
                  <a:schemeClr val="bg1"/>
                </a:solidFill>
              </a:rPr>
              <a:t>Agree a Bit</a:t>
            </a:r>
          </a:p>
        </p:txBody>
      </p:sp>
      <p:sp>
        <p:nvSpPr>
          <p:cNvPr id="142" name="TextBox 141"/>
          <p:cNvSpPr txBox="1"/>
          <p:nvPr/>
        </p:nvSpPr>
        <p:spPr>
          <a:xfrm rot="18900000">
            <a:off x="3853437" y="1909567"/>
            <a:ext cx="1430295" cy="338554"/>
          </a:xfrm>
          <a:prstGeom prst="rect">
            <a:avLst/>
          </a:prstGeom>
          <a:noFill/>
        </p:spPr>
        <p:txBody>
          <a:bodyPr wrap="square" rtlCol="0">
            <a:prstTxWarp prst="textArchUp">
              <a:avLst/>
            </a:prstTxWarp>
            <a:spAutoFit/>
          </a:bodyPr>
          <a:lstStyle/>
          <a:p>
            <a:pPr algn="ctr"/>
            <a:r>
              <a:rPr lang="en-GB" sz="1600" dirty="0">
                <a:solidFill>
                  <a:schemeClr val="bg1"/>
                </a:solidFill>
              </a:rPr>
              <a:t>Disagree a Bit</a:t>
            </a:r>
          </a:p>
        </p:txBody>
      </p:sp>
      <p:sp>
        <p:nvSpPr>
          <p:cNvPr id="143" name="TextBox 142"/>
          <p:cNvSpPr txBox="1"/>
          <p:nvPr/>
        </p:nvSpPr>
        <p:spPr>
          <a:xfrm rot="18900000">
            <a:off x="3155833" y="1489770"/>
            <a:ext cx="1898725" cy="338554"/>
          </a:xfrm>
          <a:prstGeom prst="rect">
            <a:avLst/>
          </a:prstGeom>
          <a:noFill/>
        </p:spPr>
        <p:txBody>
          <a:bodyPr wrap="square" rtlCol="0">
            <a:prstTxWarp prst="textArchUp">
              <a:avLst/>
            </a:prstTxWarp>
            <a:spAutoFit/>
          </a:bodyPr>
          <a:lstStyle/>
          <a:p>
            <a:pPr algn="ctr"/>
            <a:r>
              <a:rPr lang="en-GB" sz="1600" dirty="0">
                <a:solidFill>
                  <a:schemeClr val="bg1"/>
                </a:solidFill>
              </a:rPr>
              <a:t>Disagree Completely</a:t>
            </a:r>
          </a:p>
        </p:txBody>
      </p:sp>
      <p:sp>
        <p:nvSpPr>
          <p:cNvPr id="144" name="TextBox 143"/>
          <p:cNvSpPr txBox="1"/>
          <p:nvPr/>
        </p:nvSpPr>
        <p:spPr>
          <a:xfrm rot="2700000">
            <a:off x="5741282" y="2758615"/>
            <a:ext cx="1430295" cy="584775"/>
          </a:xfrm>
          <a:prstGeom prst="rect">
            <a:avLst/>
          </a:prstGeom>
          <a:noFill/>
        </p:spPr>
        <p:txBody>
          <a:bodyPr wrap="square" rtlCol="0">
            <a:prstTxWarp prst="textArchUp">
              <a:avLst/>
            </a:prstTxWarp>
            <a:spAutoFit/>
          </a:bodyPr>
          <a:lstStyle/>
          <a:p>
            <a:pPr algn="ctr"/>
            <a:r>
              <a:rPr lang="en-GB" sz="1600" dirty="0">
                <a:solidFill>
                  <a:schemeClr val="bg1"/>
                </a:solidFill>
              </a:rPr>
              <a:t>Agree </a:t>
            </a:r>
          </a:p>
          <a:p>
            <a:pPr algn="ctr"/>
            <a:r>
              <a:rPr lang="en-GB" sz="1600" dirty="0">
                <a:solidFill>
                  <a:schemeClr val="bg1"/>
                </a:solidFill>
              </a:rPr>
              <a:t>Completely</a:t>
            </a:r>
          </a:p>
        </p:txBody>
      </p:sp>
      <p:sp>
        <p:nvSpPr>
          <p:cNvPr id="145" name="TextBox 144"/>
          <p:cNvSpPr txBox="1"/>
          <p:nvPr/>
        </p:nvSpPr>
        <p:spPr>
          <a:xfrm rot="2700000">
            <a:off x="6401111" y="2238379"/>
            <a:ext cx="1430295" cy="338554"/>
          </a:xfrm>
          <a:prstGeom prst="rect">
            <a:avLst/>
          </a:prstGeom>
          <a:noFill/>
        </p:spPr>
        <p:txBody>
          <a:bodyPr wrap="square" rtlCol="0">
            <a:prstTxWarp prst="textArchUp">
              <a:avLst/>
            </a:prstTxWarp>
            <a:spAutoFit/>
          </a:bodyPr>
          <a:lstStyle/>
          <a:p>
            <a:pPr algn="ctr"/>
            <a:r>
              <a:rPr lang="en-GB" sz="1600" dirty="0">
                <a:solidFill>
                  <a:schemeClr val="bg1"/>
                </a:solidFill>
              </a:rPr>
              <a:t>Agree a Bit</a:t>
            </a:r>
          </a:p>
        </p:txBody>
      </p:sp>
      <p:sp>
        <p:nvSpPr>
          <p:cNvPr id="146" name="TextBox 145"/>
          <p:cNvSpPr txBox="1"/>
          <p:nvPr/>
        </p:nvSpPr>
        <p:spPr>
          <a:xfrm rot="2700000">
            <a:off x="6874001" y="1774380"/>
            <a:ext cx="1430295" cy="338554"/>
          </a:xfrm>
          <a:prstGeom prst="rect">
            <a:avLst/>
          </a:prstGeom>
          <a:noFill/>
        </p:spPr>
        <p:txBody>
          <a:bodyPr wrap="square" rtlCol="0">
            <a:prstTxWarp prst="textArchUp">
              <a:avLst/>
            </a:prstTxWarp>
            <a:spAutoFit/>
          </a:bodyPr>
          <a:lstStyle/>
          <a:p>
            <a:pPr algn="ctr"/>
            <a:r>
              <a:rPr lang="en-GB" sz="1600" dirty="0">
                <a:solidFill>
                  <a:schemeClr val="bg1"/>
                </a:solidFill>
              </a:rPr>
              <a:t>Disagree a Bit</a:t>
            </a:r>
          </a:p>
        </p:txBody>
      </p:sp>
      <p:sp>
        <p:nvSpPr>
          <p:cNvPr id="147" name="TextBox 146"/>
          <p:cNvSpPr txBox="1"/>
          <p:nvPr/>
        </p:nvSpPr>
        <p:spPr>
          <a:xfrm rot="2700000">
            <a:off x="7042039" y="1352672"/>
            <a:ext cx="1898725" cy="338554"/>
          </a:xfrm>
          <a:prstGeom prst="rect">
            <a:avLst/>
          </a:prstGeom>
          <a:noFill/>
        </p:spPr>
        <p:txBody>
          <a:bodyPr wrap="square" rtlCol="0">
            <a:prstTxWarp prst="textArchUp">
              <a:avLst/>
            </a:prstTxWarp>
            <a:spAutoFit/>
          </a:bodyPr>
          <a:lstStyle/>
          <a:p>
            <a:pPr algn="ctr"/>
            <a:r>
              <a:rPr lang="en-GB" sz="1600" dirty="0">
                <a:solidFill>
                  <a:schemeClr val="bg1"/>
                </a:solidFill>
              </a:rPr>
              <a:t>Disagree Completely</a:t>
            </a:r>
          </a:p>
        </p:txBody>
      </p:sp>
      <p:sp>
        <p:nvSpPr>
          <p:cNvPr id="148" name="TextBox 147"/>
          <p:cNvSpPr txBox="1"/>
          <p:nvPr/>
        </p:nvSpPr>
        <p:spPr>
          <a:xfrm rot="2700000">
            <a:off x="5009733" y="3515996"/>
            <a:ext cx="1430295" cy="584775"/>
          </a:xfrm>
          <a:prstGeom prst="rect">
            <a:avLst/>
          </a:prstGeom>
          <a:noFill/>
        </p:spPr>
        <p:txBody>
          <a:bodyPr wrap="square" rtlCol="0">
            <a:prstTxWarp prst="textArchDown">
              <a:avLst/>
            </a:prstTxWarp>
            <a:spAutoFit/>
          </a:bodyPr>
          <a:lstStyle/>
          <a:p>
            <a:pPr algn="ctr"/>
            <a:r>
              <a:rPr lang="en-GB" sz="1600" dirty="0">
                <a:solidFill>
                  <a:schemeClr val="bg1"/>
                </a:solidFill>
              </a:rPr>
              <a:t>Agree </a:t>
            </a:r>
          </a:p>
          <a:p>
            <a:pPr algn="ctr"/>
            <a:r>
              <a:rPr lang="en-GB" sz="1600" dirty="0">
                <a:solidFill>
                  <a:schemeClr val="bg1"/>
                </a:solidFill>
              </a:rPr>
              <a:t>Completely</a:t>
            </a:r>
          </a:p>
        </p:txBody>
      </p:sp>
      <p:sp>
        <p:nvSpPr>
          <p:cNvPr id="149" name="TextBox 148"/>
          <p:cNvSpPr txBox="1"/>
          <p:nvPr/>
        </p:nvSpPr>
        <p:spPr>
          <a:xfrm rot="2700000">
            <a:off x="4326100" y="4316855"/>
            <a:ext cx="1430295" cy="338554"/>
          </a:xfrm>
          <a:prstGeom prst="rect">
            <a:avLst/>
          </a:prstGeom>
          <a:noFill/>
        </p:spPr>
        <p:txBody>
          <a:bodyPr wrap="square" rtlCol="0">
            <a:prstTxWarp prst="textArchDown">
              <a:avLst/>
            </a:prstTxWarp>
            <a:spAutoFit/>
          </a:bodyPr>
          <a:lstStyle/>
          <a:p>
            <a:pPr algn="ctr"/>
            <a:r>
              <a:rPr lang="en-GB" sz="1600" dirty="0">
                <a:solidFill>
                  <a:schemeClr val="bg1"/>
                </a:solidFill>
              </a:rPr>
              <a:t>Agree a Bit</a:t>
            </a:r>
          </a:p>
        </p:txBody>
      </p:sp>
      <p:sp>
        <p:nvSpPr>
          <p:cNvPr id="150" name="TextBox 149"/>
          <p:cNvSpPr txBox="1"/>
          <p:nvPr/>
        </p:nvSpPr>
        <p:spPr>
          <a:xfrm rot="2760000">
            <a:off x="3889009" y="4774845"/>
            <a:ext cx="1430295" cy="338554"/>
          </a:xfrm>
          <a:prstGeom prst="rect">
            <a:avLst/>
          </a:prstGeom>
          <a:noFill/>
        </p:spPr>
        <p:txBody>
          <a:bodyPr wrap="square" rtlCol="0">
            <a:prstTxWarp prst="textArchDown">
              <a:avLst/>
            </a:prstTxWarp>
            <a:spAutoFit/>
          </a:bodyPr>
          <a:lstStyle/>
          <a:p>
            <a:pPr algn="ctr"/>
            <a:r>
              <a:rPr lang="en-GB" sz="1600" dirty="0">
                <a:solidFill>
                  <a:schemeClr val="bg1"/>
                </a:solidFill>
              </a:rPr>
              <a:t>Disagree a Bit</a:t>
            </a:r>
          </a:p>
        </p:txBody>
      </p:sp>
      <p:sp>
        <p:nvSpPr>
          <p:cNvPr id="151" name="TextBox 150"/>
          <p:cNvSpPr txBox="1"/>
          <p:nvPr/>
        </p:nvSpPr>
        <p:spPr>
          <a:xfrm rot="2700000">
            <a:off x="3238319" y="5179005"/>
            <a:ext cx="1898725" cy="338554"/>
          </a:xfrm>
          <a:prstGeom prst="rect">
            <a:avLst/>
          </a:prstGeom>
          <a:noFill/>
        </p:spPr>
        <p:txBody>
          <a:bodyPr wrap="square" rtlCol="0">
            <a:prstTxWarp prst="textArchDown">
              <a:avLst/>
            </a:prstTxWarp>
            <a:spAutoFit/>
          </a:bodyPr>
          <a:lstStyle/>
          <a:p>
            <a:pPr algn="ctr"/>
            <a:r>
              <a:rPr lang="en-GB" sz="1600" dirty="0">
                <a:solidFill>
                  <a:schemeClr val="bg1"/>
                </a:solidFill>
              </a:rPr>
              <a:t>Disagree Completely</a:t>
            </a:r>
          </a:p>
        </p:txBody>
      </p:sp>
      <p:sp>
        <p:nvSpPr>
          <p:cNvPr id="152" name="TextBox 151"/>
          <p:cNvSpPr txBox="1"/>
          <p:nvPr/>
        </p:nvSpPr>
        <p:spPr>
          <a:xfrm rot="18900000">
            <a:off x="5809787" y="3484820"/>
            <a:ext cx="1430295" cy="584775"/>
          </a:xfrm>
          <a:prstGeom prst="rect">
            <a:avLst/>
          </a:prstGeom>
          <a:noFill/>
        </p:spPr>
        <p:txBody>
          <a:bodyPr wrap="square" rtlCol="0">
            <a:prstTxWarp prst="textArchDown">
              <a:avLst/>
            </a:prstTxWarp>
            <a:spAutoFit/>
          </a:bodyPr>
          <a:lstStyle/>
          <a:p>
            <a:pPr algn="ctr"/>
            <a:r>
              <a:rPr lang="en-GB" sz="1600" dirty="0">
                <a:solidFill>
                  <a:schemeClr val="bg1"/>
                </a:solidFill>
              </a:rPr>
              <a:t>Agree </a:t>
            </a:r>
          </a:p>
          <a:p>
            <a:pPr algn="ctr"/>
            <a:r>
              <a:rPr lang="en-GB" sz="1600" dirty="0">
                <a:solidFill>
                  <a:schemeClr val="bg1"/>
                </a:solidFill>
              </a:rPr>
              <a:t>Completely</a:t>
            </a:r>
          </a:p>
        </p:txBody>
      </p:sp>
      <p:sp>
        <p:nvSpPr>
          <p:cNvPr id="153" name="TextBox 152"/>
          <p:cNvSpPr txBox="1"/>
          <p:nvPr/>
        </p:nvSpPr>
        <p:spPr>
          <a:xfrm rot="18900000">
            <a:off x="6526459" y="4250321"/>
            <a:ext cx="1430295" cy="338554"/>
          </a:xfrm>
          <a:prstGeom prst="rect">
            <a:avLst/>
          </a:prstGeom>
          <a:noFill/>
        </p:spPr>
        <p:txBody>
          <a:bodyPr wrap="square" rtlCol="0">
            <a:prstTxWarp prst="textArchDown">
              <a:avLst/>
            </a:prstTxWarp>
            <a:spAutoFit/>
          </a:bodyPr>
          <a:lstStyle/>
          <a:p>
            <a:pPr algn="ctr"/>
            <a:r>
              <a:rPr lang="en-GB" sz="1600" dirty="0">
                <a:solidFill>
                  <a:schemeClr val="bg1"/>
                </a:solidFill>
              </a:rPr>
              <a:t>Agree a Bit</a:t>
            </a:r>
          </a:p>
        </p:txBody>
      </p:sp>
      <p:sp>
        <p:nvSpPr>
          <p:cNvPr id="154" name="TextBox 153"/>
          <p:cNvSpPr txBox="1"/>
          <p:nvPr/>
        </p:nvSpPr>
        <p:spPr>
          <a:xfrm rot="18900000">
            <a:off x="7002680" y="4667758"/>
            <a:ext cx="1430295" cy="338554"/>
          </a:xfrm>
          <a:prstGeom prst="rect">
            <a:avLst/>
          </a:prstGeom>
          <a:noFill/>
        </p:spPr>
        <p:txBody>
          <a:bodyPr wrap="square" rtlCol="0">
            <a:prstTxWarp prst="textArchDown">
              <a:avLst/>
            </a:prstTxWarp>
            <a:spAutoFit/>
          </a:bodyPr>
          <a:lstStyle/>
          <a:p>
            <a:pPr algn="ctr"/>
            <a:r>
              <a:rPr lang="en-GB" sz="1600" dirty="0">
                <a:solidFill>
                  <a:schemeClr val="bg1"/>
                </a:solidFill>
              </a:rPr>
              <a:t>Disagree a Bit</a:t>
            </a:r>
          </a:p>
        </p:txBody>
      </p:sp>
      <p:sp>
        <p:nvSpPr>
          <p:cNvPr id="155" name="TextBox 154"/>
          <p:cNvSpPr txBox="1"/>
          <p:nvPr/>
        </p:nvSpPr>
        <p:spPr>
          <a:xfrm rot="18900000">
            <a:off x="7195896" y="5051841"/>
            <a:ext cx="1898725" cy="338554"/>
          </a:xfrm>
          <a:prstGeom prst="rect">
            <a:avLst/>
          </a:prstGeom>
          <a:noFill/>
        </p:spPr>
        <p:txBody>
          <a:bodyPr wrap="square" rtlCol="0">
            <a:prstTxWarp prst="textArchDown">
              <a:avLst/>
            </a:prstTxWarp>
            <a:spAutoFit/>
          </a:bodyPr>
          <a:lstStyle/>
          <a:p>
            <a:pPr algn="ctr"/>
            <a:r>
              <a:rPr lang="en-GB" sz="1600" dirty="0">
                <a:solidFill>
                  <a:schemeClr val="bg1"/>
                </a:solidFill>
              </a:rPr>
              <a:t>Disagree Completely</a:t>
            </a:r>
          </a:p>
        </p:txBody>
      </p:sp>
    </p:spTree>
    <p:extLst>
      <p:ext uri="{BB962C8B-B14F-4D97-AF65-F5344CB8AC3E}">
        <p14:creationId xmlns:p14="http://schemas.microsoft.com/office/powerpoint/2010/main" val="2218008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5" name="Straight Connector 134"/>
          <p:cNvCxnSpPr/>
          <p:nvPr/>
        </p:nvCxnSpPr>
        <p:spPr>
          <a:xfrm>
            <a:off x="6109283" y="-2095"/>
            <a:ext cx="0" cy="692187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953531" y="3426901"/>
            <a:ext cx="1020668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12931" y="1209560"/>
            <a:ext cx="5549447" cy="4832092"/>
          </a:xfrm>
          <a:prstGeom prst="rect">
            <a:avLst/>
          </a:prstGeom>
          <a:noFill/>
        </p:spPr>
        <p:txBody>
          <a:bodyPr wrap="square" rtlCol="0">
            <a:spAutoFit/>
          </a:bodyPr>
          <a:lstStyle/>
          <a:p>
            <a:r>
              <a:rPr lang="en-GB" sz="1200" b="1" dirty="0"/>
              <a:t>STEM Ambassador Impact Postcard</a:t>
            </a:r>
          </a:p>
          <a:p>
            <a:r>
              <a:rPr lang="en-GB" sz="1200" dirty="0"/>
              <a:t>The STEM Ambassador postcard has been developed for young people to provide more detailed feedback about a STEM Ambassador activity. </a:t>
            </a:r>
          </a:p>
          <a:p>
            <a:endParaRPr lang="en-GB" sz="1200" dirty="0"/>
          </a:p>
          <a:p>
            <a:r>
              <a:rPr lang="en-GB" sz="1200" b="1" dirty="0"/>
              <a:t>Using the Postcards</a:t>
            </a:r>
          </a:p>
          <a:p>
            <a:r>
              <a:rPr lang="en-GB" sz="1200" dirty="0"/>
              <a:t>You could provide a postcard to each young person to collate their thoughts about an activity.  Alternatively, you could print one A3 copy and ask young people to feedback on post it notes to stick on the large poster. Different colour post-its could be used for boys and girls to identify any areas of difference.</a:t>
            </a:r>
          </a:p>
          <a:p>
            <a:endParaRPr lang="en-GB" sz="1200" dirty="0"/>
          </a:p>
          <a:p>
            <a:r>
              <a:rPr lang="en-GB" sz="1200" b="1" dirty="0"/>
              <a:t>Digital Alternatives</a:t>
            </a:r>
          </a:p>
          <a:p>
            <a:r>
              <a:rPr lang="en-GB" sz="1200" dirty="0"/>
              <a:t>For ease of data collection, if the young people you are working with have access to internet connected devices, students can access a digital form of the postcard and provide their responses here:</a:t>
            </a:r>
          </a:p>
          <a:p>
            <a:endParaRPr lang="en-GB" sz="1200" dirty="0"/>
          </a:p>
          <a:p>
            <a:r>
              <a:rPr lang="en-GB" sz="1200" dirty="0">
                <a:hlinkClick r:id="rId2"/>
              </a:rPr>
              <a:t>https://allaboutstem.survey.fm/student-postcards</a:t>
            </a:r>
            <a:endParaRPr lang="en-GB" sz="1200" dirty="0"/>
          </a:p>
          <a:p>
            <a:endParaRPr lang="en-GB" sz="1200" dirty="0"/>
          </a:p>
          <a:p>
            <a:r>
              <a:rPr lang="en-GB" sz="1200" b="1" dirty="0"/>
              <a:t>Data Collection</a:t>
            </a:r>
          </a:p>
          <a:p>
            <a:r>
              <a:rPr lang="en-GB" sz="1200" dirty="0"/>
              <a:t>If you collect hard copies of student comments on the postcards, please use this form to send any good examples of impact to the STEM Ambassador hub.</a:t>
            </a:r>
          </a:p>
          <a:p>
            <a:endParaRPr lang="en-GB" sz="1200" dirty="0"/>
          </a:p>
          <a:p>
            <a:r>
              <a:rPr lang="en-GB" sz="1200" dirty="0">
                <a:hlinkClick r:id="rId3"/>
              </a:rPr>
              <a:t>https://allaboutstem.survey.fm/impactpostcards</a:t>
            </a:r>
            <a:endParaRPr lang="en-GB" sz="1200" dirty="0"/>
          </a:p>
          <a:p>
            <a:endParaRPr lang="en-GB" sz="1100" dirty="0"/>
          </a:p>
          <a:p>
            <a:r>
              <a:rPr lang="en-GB" sz="1100" dirty="0"/>
              <a:t>Alternatively, you could post the hard copies to All About STEM, Studio N, Digital House, 44 Simpson Street, Liverpool, L1 0AX.</a:t>
            </a:r>
          </a:p>
          <a:p>
            <a:endParaRPr lang="en-GB" sz="1100" dirty="0"/>
          </a:p>
        </p:txBody>
      </p:sp>
      <p:sp>
        <p:nvSpPr>
          <p:cNvPr id="38" name="Rectangle 37">
            <a:extLst>
              <a:ext uri="{FF2B5EF4-FFF2-40B4-BE49-F238E27FC236}">
                <a16:creationId xmlns:a16="http://schemas.microsoft.com/office/drawing/2014/main" id="{B6FE0EB6-D1C5-D146-B034-39F5CD0E67B8}"/>
              </a:ext>
            </a:extLst>
          </p:cNvPr>
          <p:cNvSpPr/>
          <p:nvPr/>
        </p:nvSpPr>
        <p:spPr>
          <a:xfrm>
            <a:off x="412931" y="704404"/>
            <a:ext cx="9549384" cy="307777"/>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400" dirty="0">
                <a:solidFill>
                  <a:srgbClr val="00AFD8"/>
                </a:solidFill>
                <a:latin typeface="Arial" panose="020B0604020202020204" pitchFamily="34" charset="0"/>
                <a:cs typeface="Arial" panose="020B0604020202020204" pitchFamily="34" charset="0"/>
              </a:rPr>
              <a:t>Generating qualitative data to demonstrate impact</a:t>
            </a:r>
          </a:p>
        </p:txBody>
      </p:sp>
      <p:sp>
        <p:nvSpPr>
          <p:cNvPr id="39" name="Text Placeholder 2">
            <a:extLst>
              <a:ext uri="{FF2B5EF4-FFF2-40B4-BE49-F238E27FC236}">
                <a16:creationId xmlns:a16="http://schemas.microsoft.com/office/drawing/2014/main" id="{A0BA055E-DDF7-8345-B9AB-0CF62B2DE247}"/>
              </a:ext>
            </a:extLst>
          </p:cNvPr>
          <p:cNvSpPr txBox="1">
            <a:spLocks/>
          </p:cNvSpPr>
          <p:nvPr/>
        </p:nvSpPr>
        <p:spPr bwMode="auto">
          <a:xfrm>
            <a:off x="412931" y="68648"/>
            <a:ext cx="9057398" cy="67710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15" tIns="60958" rIns="121915" bIns="60958" numCol="1" rtlCol="0" anchor="t" anchorCtr="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3600" b="1" dirty="0">
                <a:ln>
                  <a:solidFill>
                    <a:schemeClr val="tx1">
                      <a:lumMod val="50000"/>
                      <a:lumOff val="50000"/>
                    </a:schemeClr>
                  </a:solidFill>
                </a:ln>
                <a:noFill/>
                <a:latin typeface="Arial" panose="020B0604020202020204" pitchFamily="34" charset="0"/>
                <a:cs typeface="Arial" panose="020B0604020202020204" pitchFamily="34" charset="0"/>
              </a:rPr>
              <a:t>Impact Postcards</a:t>
            </a:r>
          </a:p>
        </p:txBody>
      </p:sp>
      <p:pic>
        <p:nvPicPr>
          <p:cNvPr id="40" name="Picture 39">
            <a:extLst>
              <a:ext uri="{FF2B5EF4-FFF2-40B4-BE49-F238E27FC236}">
                <a16:creationId xmlns:a16="http://schemas.microsoft.com/office/drawing/2014/main" id="{8A0F7BDA-05BE-AF4B-94B3-0E5B882AD61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38462" y="6097856"/>
            <a:ext cx="1249193" cy="501021"/>
          </a:xfrm>
          <a:prstGeom prst="rect">
            <a:avLst/>
          </a:prstGeom>
        </p:spPr>
      </p:pic>
      <p:pic>
        <p:nvPicPr>
          <p:cNvPr id="43" name="Picture 42">
            <a:extLst>
              <a:ext uri="{FF2B5EF4-FFF2-40B4-BE49-F238E27FC236}">
                <a16:creationId xmlns:a16="http://schemas.microsoft.com/office/drawing/2014/main" id="{BA0E50F8-4BB9-7740-85A7-D5C4714DE7D8}"/>
              </a:ext>
            </a:extLst>
          </p:cNvPr>
          <p:cNvPicPr>
            <a:picLocks noChangeAspect="1"/>
          </p:cNvPicPr>
          <p:nvPr/>
        </p:nvPicPr>
        <p:blipFill>
          <a:blip r:embed="rId5"/>
          <a:stretch>
            <a:fillRect/>
          </a:stretch>
        </p:blipFill>
        <p:spPr>
          <a:xfrm>
            <a:off x="3648194" y="6163454"/>
            <a:ext cx="501021" cy="501021"/>
          </a:xfrm>
          <a:prstGeom prst="rect">
            <a:avLst/>
          </a:prstGeom>
        </p:spPr>
      </p:pic>
      <p:pic>
        <p:nvPicPr>
          <p:cNvPr id="3" name="Picture 2"/>
          <p:cNvPicPr>
            <a:picLocks noChangeAspect="1"/>
          </p:cNvPicPr>
          <p:nvPr/>
        </p:nvPicPr>
        <p:blipFill rotWithShape="1">
          <a:blip r:embed="rId6"/>
          <a:srcRect t="1" b="456"/>
          <a:stretch/>
        </p:blipFill>
        <p:spPr>
          <a:xfrm>
            <a:off x="7113187" y="3459441"/>
            <a:ext cx="4399800" cy="3103687"/>
          </a:xfrm>
          <a:prstGeom prst="rect">
            <a:avLst/>
          </a:prstGeom>
        </p:spPr>
      </p:pic>
      <p:pic>
        <p:nvPicPr>
          <p:cNvPr id="5" name="Picture 4"/>
          <p:cNvPicPr>
            <a:picLocks noChangeAspect="1"/>
          </p:cNvPicPr>
          <p:nvPr/>
        </p:nvPicPr>
        <p:blipFill rotWithShape="1">
          <a:blip r:embed="rId7"/>
          <a:srcRect t="1206"/>
          <a:stretch/>
        </p:blipFill>
        <p:spPr>
          <a:xfrm>
            <a:off x="7121713" y="219538"/>
            <a:ext cx="4308684" cy="3008882"/>
          </a:xfrm>
          <a:prstGeom prst="rect">
            <a:avLst/>
          </a:prstGeom>
        </p:spPr>
      </p:pic>
      <p:sp>
        <p:nvSpPr>
          <p:cNvPr id="15" name="TextBox 14">
            <a:extLst>
              <a:ext uri="{FF2B5EF4-FFF2-40B4-BE49-F238E27FC236}">
                <a16:creationId xmlns:a16="http://schemas.microsoft.com/office/drawing/2014/main" id="{F06C9B44-1A12-4B26-BD3A-34F2CF8A1E80}"/>
              </a:ext>
            </a:extLst>
          </p:cNvPr>
          <p:cNvSpPr txBox="1"/>
          <p:nvPr/>
        </p:nvSpPr>
        <p:spPr>
          <a:xfrm>
            <a:off x="4338464" y="6141779"/>
            <a:ext cx="1303562" cy="461665"/>
          </a:xfrm>
          <a:prstGeom prst="rect">
            <a:avLst/>
          </a:prstGeom>
          <a:noFill/>
        </p:spPr>
        <p:txBody>
          <a:bodyPr wrap="none" rtlCol="0">
            <a:spAutoFit/>
          </a:bodyPr>
          <a:lstStyle/>
          <a:p>
            <a:r>
              <a:rPr lang="en-US" sz="1200" dirty="0">
                <a:solidFill>
                  <a:srgbClr val="3DAEEF"/>
                </a:solidFill>
                <a:latin typeface="Arial" charset="0"/>
                <a:ea typeface="Arial" charset="0"/>
                <a:cs typeface="Arial" charset="0"/>
              </a:rPr>
              <a:t>@</a:t>
            </a:r>
            <a:r>
              <a:rPr lang="en-US" sz="1200" dirty="0" err="1">
                <a:solidFill>
                  <a:srgbClr val="3DAEEF"/>
                </a:solidFill>
                <a:latin typeface="Arial" charset="0"/>
                <a:ea typeface="Arial" charset="0"/>
                <a:cs typeface="Arial" charset="0"/>
              </a:rPr>
              <a:t>allaboutSTEM</a:t>
            </a:r>
            <a:endParaRPr lang="en-US" sz="1200" dirty="0">
              <a:solidFill>
                <a:srgbClr val="3DAEEF"/>
              </a:solidFill>
              <a:latin typeface="Arial" charset="0"/>
              <a:ea typeface="Arial" charset="0"/>
              <a:cs typeface="Arial" charset="0"/>
            </a:endParaRPr>
          </a:p>
          <a:p>
            <a:r>
              <a:rPr lang="en-US" sz="1200" dirty="0">
                <a:solidFill>
                  <a:srgbClr val="3DAEEF"/>
                </a:solidFill>
                <a:latin typeface="Arial" charset="0"/>
                <a:ea typeface="Arial" charset="0"/>
                <a:cs typeface="Arial" charset="0"/>
              </a:rPr>
              <a:t>@</a:t>
            </a:r>
            <a:r>
              <a:rPr lang="en-US" sz="1200" dirty="0" err="1">
                <a:solidFill>
                  <a:srgbClr val="3DAEEF"/>
                </a:solidFill>
                <a:latin typeface="Arial" charset="0"/>
                <a:ea typeface="Arial" charset="0"/>
                <a:cs typeface="Arial" charset="0"/>
              </a:rPr>
              <a:t>MCSTEMHub</a:t>
            </a:r>
            <a:endParaRPr lang="en-US" sz="1200" dirty="0">
              <a:solidFill>
                <a:srgbClr val="3DAEEF"/>
              </a:solidFill>
              <a:latin typeface="Arial" charset="0"/>
              <a:ea typeface="Arial" charset="0"/>
              <a:cs typeface="Arial" charset="0"/>
            </a:endParaRPr>
          </a:p>
        </p:txBody>
      </p:sp>
      <p:pic>
        <p:nvPicPr>
          <p:cNvPr id="16" name="Picture 15">
            <a:extLst>
              <a:ext uri="{FF2B5EF4-FFF2-40B4-BE49-F238E27FC236}">
                <a16:creationId xmlns:a16="http://schemas.microsoft.com/office/drawing/2014/main" id="{B24851E3-926F-40EA-A243-8DD754C9347C}"/>
              </a:ext>
            </a:extLst>
          </p:cNvPr>
          <p:cNvPicPr>
            <a:picLocks noChangeAspect="1"/>
          </p:cNvPicPr>
          <p:nvPr/>
        </p:nvPicPr>
        <p:blipFill>
          <a:blip r:embed="rId8"/>
          <a:stretch>
            <a:fillRect/>
          </a:stretch>
        </p:blipFill>
        <p:spPr>
          <a:xfrm>
            <a:off x="565481" y="6079652"/>
            <a:ext cx="961337" cy="519225"/>
          </a:xfrm>
          <a:prstGeom prst="rect">
            <a:avLst/>
          </a:prstGeom>
        </p:spPr>
      </p:pic>
    </p:spTree>
    <p:extLst>
      <p:ext uri="{BB962C8B-B14F-4D97-AF65-F5344CB8AC3E}">
        <p14:creationId xmlns:p14="http://schemas.microsoft.com/office/powerpoint/2010/main" val="67715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5" name="Straight Connector 134"/>
          <p:cNvCxnSpPr/>
          <p:nvPr/>
        </p:nvCxnSpPr>
        <p:spPr>
          <a:xfrm>
            <a:off x="6109283" y="-2095"/>
            <a:ext cx="0" cy="6921879"/>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953531" y="3426901"/>
            <a:ext cx="1020668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rotWithShape="1">
          <a:blip r:embed="rId3"/>
          <a:srcRect t="1" b="456"/>
          <a:stretch/>
        </p:blipFill>
        <p:spPr>
          <a:xfrm>
            <a:off x="1324947" y="0"/>
            <a:ext cx="9716126" cy="6853906"/>
          </a:xfrm>
          <a:prstGeom prst="rect">
            <a:avLst/>
          </a:prstGeom>
        </p:spPr>
      </p:pic>
    </p:spTree>
    <p:extLst>
      <p:ext uri="{BB962C8B-B14F-4D97-AF65-F5344CB8AC3E}">
        <p14:creationId xmlns:p14="http://schemas.microsoft.com/office/powerpoint/2010/main" val="1701845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641</Words>
  <Application>Microsoft Office PowerPoint</Application>
  <PresentationFormat>Widescreen</PresentationFormat>
  <Paragraphs>76</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Christoffer</dc:creator>
  <cp:lastModifiedBy>Alison Christoffer</cp:lastModifiedBy>
  <cp:revision>4</cp:revision>
  <dcterms:created xsi:type="dcterms:W3CDTF">2019-06-21T09:57:09Z</dcterms:created>
  <dcterms:modified xsi:type="dcterms:W3CDTF">2019-06-21T10:20:42Z</dcterms:modified>
</cp:coreProperties>
</file>