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F2A2-5E8B-4AA3-8DED-E0352D02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37ADC-2106-4D74-BBC0-D8526CD75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CDCF-CC31-4C7E-A4F3-6EB29068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5767-BF67-4914-B6B5-065DF3D0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3C9DB-704D-486C-870C-7466E823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9672-F0E8-418D-96C3-1207A048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64012-1229-4FC4-8AD7-56C368573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48DD7-891C-4B67-87FB-8C696B4F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1CA6-817B-4E18-B1CD-CFF4F0F6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E15E-4C9A-4ACB-93DC-F0232CC4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D3175-7906-4626-B813-5B8020B3B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93912-12DD-4064-B1E3-514CF9FA4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64FC-F8AC-4FCC-A986-B64E81F5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2A40-4F2E-4E3C-8377-AC8E6A95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DC8F2-F9D7-4B81-928F-33193CB5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A133-766D-4603-81BD-AF718A2B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4D23-78A7-44D0-A920-91AC44B54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FC23D-7762-4088-B267-355F0BC3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F083-3D24-4EC3-BA1A-0AEFC3D3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00E7-89F8-4E4D-A627-207A5D18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72DF-9F36-4392-9401-FD9ABB29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E2B33-DFA1-429C-B374-4020D4F0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1188-519F-4924-ABA8-F5B00D79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2FB7-AA96-436F-AEDB-7883A8A4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9669-2589-4682-91F3-198E9B2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0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48C6-8037-4407-AE6A-7B0F8024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C930-5F3F-49D9-802E-92F50C97D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8F12D-D729-446B-A6B3-C8D3FB82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F8F11-03BE-4357-BD6B-FE66B4D6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D4F7C-BA27-4621-B604-28336B72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F66A3-08A2-4F47-B65D-DFE39E3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3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FB1F-E702-484F-9F0F-417D1DE9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EE8F7-A68A-4425-8D23-530D39D3C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B63A-E38B-49C7-B09C-E27AE948F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78BAE-E965-49DA-8631-B4F51332E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275E-84CB-4FED-B24C-C1525DC85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814CB-4B96-44B4-B1F4-8CDA96B9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757E1-0F42-4E85-8DC4-2926D915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DDEDA-1C07-42FC-8B81-90841F1D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3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D79B-F43D-47FE-9ED2-E1AF7025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53EB7-12AE-4D37-8875-55F25A07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D44A3-BB68-4164-AA42-E293CC0D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0C5C7-A4EA-493A-99D8-CD29B20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00E83-9851-4131-8942-D792D0EF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0CEDC-4CB6-4A93-A446-D7C76A32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0FC7B-6F96-4F94-9D51-CB45A55C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89F9-EE36-4D75-BB35-20BE1B58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951A-004B-492D-8134-5AD4A892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56CAE-0F13-4AB2-BD51-60823744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52885-76A2-4923-AAD8-E4FA5350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2CF9B-A3B9-4DD9-9E27-87403F1C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82F98-2703-45E4-91E9-693B8BB5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3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3A7F-42E4-4CB6-8170-4BDEAE49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F1E29-F4D8-4D3F-97FE-130AA0E6B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F5BC-53E6-4C98-8B44-22071E914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88466-1236-4F82-86FC-8860BDB6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74535-9064-4373-B029-52C80CB1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723B5-F760-4BF5-9FF1-92DD963D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1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46427-5F1B-4A6B-93F5-D964A58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76393-4DEC-4EB2-AF70-EEA08FD6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3A89F-A5D0-4E22-8391-FB3D16C19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ED0E-B686-4964-8922-DA185508FAA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0484C-6253-4D99-A3D6-017BAC5C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D3E9-3E60-4861-BF03-F9B8BE376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2E56-3B11-47D1-8C0A-4336F5657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lep-my.sharepoint.com/:p:/g/personal/lesleyann_craig_liverpoollep_org/EYvDDE7l0RdIj7-Vv91SyigB1gPeDDXCoJtVZssTBikWHA?e=1IvJxv" TargetMode="External"/><Relationship Id="rId13" Type="http://schemas.openxmlformats.org/officeDocument/2006/relationships/hyperlink" Target="http://www.ncw2022.co.uk/" TargetMode="External"/><Relationship Id="rId18" Type="http://schemas.openxmlformats.org/officeDocument/2006/relationships/hyperlink" Target="https://cdn.chesterzoo.org/sites/4/2022/01/Schedule-2022-Careers-Festival-v5.pdf?utm_source=Careers+Festival+2022+download+pdf&amp;utm_medium=cz+website&amp;utm_campaign=Chester+Zoo+Careers+in+Conservation+2022" TargetMode="External"/><Relationship Id="rId26" Type="http://schemas.openxmlformats.org/officeDocument/2006/relationships/hyperlink" Target="mailto:info@careersoft.co.uk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llep-my.sharepoint.com/:b:/g/personal/lesleyann_craig_liverpoollep_org/Edzap5J4YVNIgcSBdhkX8UsBsSuP2FI-61h2P_mrDXyrFQ?e=GGndiW" TargetMode="External"/><Relationship Id="rId7" Type="http://schemas.openxmlformats.org/officeDocument/2006/relationships/hyperlink" Target="https://llep-my.sharepoint.com/:p:/g/personal/lesleyann_craig_liverpoollep_org/EUsf8givu8JDvPVvFbdQCGgBEPmNyShgf8e--gs4p7Hz9Q?e=G97hs2" TargetMode="External"/><Relationship Id="rId12" Type="http://schemas.openxmlformats.org/officeDocument/2006/relationships/hyperlink" Target="https://us02web.zoom.us/j/81711551450?pwd=SVNFdXdiQmhWRDZDNVhuOUVtcjY0QT09" TargetMode="External"/><Relationship Id="rId17" Type="http://schemas.openxmlformats.org/officeDocument/2006/relationships/hyperlink" Target="https://www.eventbrite.co.uk/e/a-day-in-the-life-of-a-museum-tickets-267556638107?aff=Facebook&amp;fbclid=IwAR2HwnogE_z4mzB117KqoVjGShvBsMpmSTxltT50rvQ4SC9upi5BWbrTy1E" TargetMode="External"/><Relationship Id="rId25" Type="http://schemas.openxmlformats.org/officeDocument/2006/relationships/hyperlink" Target="https://chas.careersoft.co.uk/jed/ChooseProfile.aspx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form.jotform.com/220334546529355?fbclid=IwAR0E7Axr3RcZ4SWZ2eqVgTEFsVqI0JnPTXqgE1wsBShGWpxs7D1rtYxiD78" TargetMode="External"/><Relationship Id="rId20" Type="http://schemas.openxmlformats.org/officeDocument/2006/relationships/hyperlink" Target="https://llep-my.sharepoint.com/:b:/g/personal/lesleyann_craig_liverpoollep_org/ESf_NaGIZD1Gk1-4uDBa3P4BbJmNhZH7RrEnUIZIJd-KJw?e=4bz1QP" TargetMode="Externa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lep-my.sharepoint.com/:p:/g/personal/lesleyann_craig_liverpoollep_org/EcT7tXgRHOtPnvHV25U8GOoBQ0GImaXE824Cbb5nrcMLtA?e=Bb9JcU" TargetMode="External"/><Relationship Id="rId11" Type="http://schemas.openxmlformats.org/officeDocument/2006/relationships/hyperlink" Target="https://resources.careersandenterprise.co.uk/browse-category/gatsby-benchmarks/gatsby-benchmark-6" TargetMode="External"/><Relationship Id="rId24" Type="http://schemas.openxmlformats.org/officeDocument/2006/relationships/hyperlink" Target="https://llep-my.sharepoint.com/:b:/g/personal/lesleyann_craig_liverpoollep_org/ERxjKRpg8rRFuxgIdOuGytwB58EvX-ypthWcjZNIeHEq2g?e=V2Lqee" TargetMode="External"/><Relationship Id="rId5" Type="http://schemas.openxmlformats.org/officeDocument/2006/relationships/hyperlink" Target="https://www.liverpoolcityregion-ca.gov.uk/careers/#:~:text=1%20Advanced%20Manufacturing.%20The%20Advanced%20Manufacturing%20sector%20is,key%20growth%20area%20for%20the%20Liverpool%20City%20Region." TargetMode="External"/><Relationship Id="rId15" Type="http://schemas.openxmlformats.org/officeDocument/2006/relationships/hyperlink" Target="https://www.speakersforschools.org/experience-2/discovery-workshops/" TargetMode="External"/><Relationship Id="rId23" Type="http://schemas.openxmlformats.org/officeDocument/2006/relationships/hyperlink" Target="https://llep-my.sharepoint.com/:w:/g/personal/lesleyann_craig_liverpoollep_org/EZ4-q8jaoQ5Jpi2NhEL3ddABuy1Rq_n0TTqeNSQc__p-iQ?e=any31x" TargetMode="External"/><Relationship Id="rId28" Type="http://schemas.openxmlformats.org/officeDocument/2006/relationships/image" Target="../media/image5.png"/><Relationship Id="rId10" Type="http://schemas.openxmlformats.org/officeDocument/2006/relationships/hyperlink" Target="https://llep-my.sharepoint.com/:p:/g/personal/lesleyann_craig_liverpoollep_org/Ed2iqZNjQ7BCt7gQh4Pt58UBK96KNWYb_RTuHLEutkPzKw?e=JMKcDX" TargetMode="External"/><Relationship Id="rId19" Type="http://schemas.openxmlformats.org/officeDocument/2006/relationships/hyperlink" Target="https://www.ucas.com/events/national-careers-week-2022-412176" TargetMode="External"/><Relationship Id="rId31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llep-my.sharepoint.com/:p:/g/personal/lesleyann_craig_liverpoollep_org/EV_TYvuJYuJDh0QMCV1jiyEBnt2mi7PhzNRCFRyVREiYWg?e=SWP6G8" TargetMode="External"/><Relationship Id="rId14" Type="http://schemas.openxmlformats.org/officeDocument/2006/relationships/hyperlink" Target="https://growthplatform.org/enhancing-skills/careers-hub/creating-careers-2/knowsley-safari/" TargetMode="External"/><Relationship Id="rId22" Type="http://schemas.openxmlformats.org/officeDocument/2006/relationships/hyperlink" Target="https://llep-my.sharepoint.com/:w:/g/personal/lesleyann_craig_liverpoollep_org/ETkBQMPyUW9EiErEy7oHAmoBfbSMv-djbUBvsPmuzSahJw?e=tRiJeE" TargetMode="Externa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925582-6601-4E0C-BD53-F222AF9827CA}"/>
              </a:ext>
            </a:extLst>
          </p:cNvPr>
          <p:cNvSpPr txBox="1"/>
          <p:nvPr/>
        </p:nvSpPr>
        <p:spPr>
          <a:xfrm>
            <a:off x="2714624" y="184088"/>
            <a:ext cx="6315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altLang="en-US" sz="2800" b="1" dirty="0">
                <a:solidFill>
                  <a:srgbClr val="00A8A8"/>
                </a:solidFill>
                <a:latin typeface="Century Gothic" panose="020B0502020202020204" pitchFamily="34" charset="0"/>
              </a:rPr>
              <a:t>National Careers Week 2022</a:t>
            </a:r>
          </a:p>
          <a:p>
            <a:pPr lvl="1" algn="ctr"/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Resource Guide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07F715-5B0D-46FD-9A68-0312D569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70" y="131444"/>
            <a:ext cx="483105" cy="663606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E804A32-FCD1-4B3F-B892-0B00F7DB51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b="15056"/>
          <a:stretch/>
        </p:blipFill>
        <p:spPr>
          <a:xfrm>
            <a:off x="10797986" y="131444"/>
            <a:ext cx="1206117" cy="90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3D8AEF-A52D-40C4-A627-1143FB506A9A}"/>
              </a:ext>
            </a:extLst>
          </p:cNvPr>
          <p:cNvSpPr txBox="1"/>
          <p:nvPr/>
        </p:nvSpPr>
        <p:spPr>
          <a:xfrm>
            <a:off x="5227984" y="1178642"/>
            <a:ext cx="6776121" cy="2846933"/>
          </a:xfrm>
          <a:prstGeom prst="rect">
            <a:avLst/>
          </a:prstGeom>
          <a:ln cap="sq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Lesson Resources</a:t>
            </a: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Liverpool City Region LMI Resources &amp; Student Handouts - </a:t>
            </a: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So your thinking of a career in…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hlinkClick r:id="rId6"/>
              </a:rPr>
              <a:t>Job Dingbats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hlinkClick r:id="rId7"/>
              </a:rPr>
              <a:t>Sounds of my job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hlinkClick r:id="rId8"/>
              </a:rPr>
              <a:t>Real or Fake Jobs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hlinkClick r:id="rId9"/>
              </a:rPr>
              <a:t>Range of lesson resources for KS3-5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hlinkClick r:id="rId10"/>
              </a:rPr>
              <a:t>Range of SEND lesson resources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u="sng" dirty="0">
              <a:solidFill>
                <a:srgbClr val="00A8A8"/>
              </a:solidFill>
            </a:endParaRPr>
          </a:p>
          <a:p>
            <a:endParaRPr lang="en-GB" sz="1400" b="1" u="sng" dirty="0">
              <a:solidFill>
                <a:srgbClr val="00A8A8"/>
              </a:solidFill>
            </a:endParaRPr>
          </a:p>
          <a:p>
            <a:endParaRPr lang="en-GB" sz="1400" b="1" u="sng" dirty="0">
              <a:solidFill>
                <a:srgbClr val="00A8A8"/>
              </a:solidFill>
            </a:endParaRPr>
          </a:p>
          <a:p>
            <a:endParaRPr lang="en-GB" sz="1400" b="1" u="sng" dirty="0">
              <a:solidFill>
                <a:srgbClr val="00A8A8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base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58A1F-27EA-43B4-8543-5FAF66CFA991}"/>
              </a:ext>
            </a:extLst>
          </p:cNvPr>
          <p:cNvSpPr txBox="1"/>
          <p:nvPr/>
        </p:nvSpPr>
        <p:spPr>
          <a:xfrm>
            <a:off x="661112" y="1293761"/>
            <a:ext cx="397624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u="sng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Jacobs Engineering Apprenticeship Opportunities across LCR, Wednesday 9</a:t>
            </a:r>
            <a:r>
              <a:rPr lang="en-GB" sz="1200" b="1" u="sng" baseline="30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GB" sz="1200" b="1" u="sng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March, 10 am – 11 am:</a:t>
            </a:r>
          </a:p>
          <a:p>
            <a:r>
              <a:rPr lang="en-GB" sz="1200" dirty="0">
                <a:latin typeface="Century Gothic" panose="020B0502020202020204" pitchFamily="34" charset="0"/>
                <a:cs typeface="Arial" panose="020B0604020202020204" pitchFamily="34" charset="0"/>
              </a:rPr>
              <a:t>Join us live to learn more about Jacobs’ latest opportunities for students. </a:t>
            </a:r>
            <a:r>
              <a:rPr lang="en-GB" sz="12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12"/>
              </a:rPr>
              <a:t>Join here</a:t>
            </a:r>
            <a:r>
              <a:rPr lang="en-GB" sz="12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en-GB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1200" b="1" u="sng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1200" b="1" u="sng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NCW22 Virtual Careers Fair </a:t>
            </a:r>
            <a:r>
              <a:rPr lang="en-GB" sz="12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>
                <a:latin typeface="Century Gothic" panose="020B0502020202020204" pitchFamily="34" charset="0"/>
                <a:cs typeface="Arial" panose="020B0604020202020204" pitchFamily="34" charset="0"/>
              </a:rPr>
              <a:t>NatWest, BBC Bitesize Careers, NHS, Careers at Sea and Civil Service</a:t>
            </a:r>
          </a:p>
          <a:p>
            <a:r>
              <a:rPr lang="en-GB" sz="1200" dirty="0">
                <a:latin typeface="Century Gothic" panose="020B0502020202020204" pitchFamily="34" charset="0"/>
                <a:cs typeface="Arial" panose="020B0604020202020204" pitchFamily="34" charset="0"/>
              </a:rPr>
              <a:t>Visit </a:t>
            </a:r>
            <a:r>
              <a:rPr lang="en-GB" sz="1200" dirty="0">
                <a:latin typeface="Century Gothic" panose="020B0502020202020204" pitchFamily="34" charset="0"/>
                <a:cs typeface="Arial" panose="020B0604020202020204" pitchFamily="34" charset="0"/>
                <a:hlinkClick r:id="rId13"/>
              </a:rPr>
              <a:t>www.ncw2022.co.uk</a:t>
            </a:r>
            <a:r>
              <a:rPr lang="en-GB" sz="1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Careers: </a:t>
            </a:r>
            <a:r>
              <a:rPr lang="en-US" sz="1200" dirty="0">
                <a:latin typeface="Century Gothic" panose="020B0502020202020204" pitchFamily="34" charset="0"/>
              </a:rPr>
              <a:t> employer video series showcasing the interesting career pathways that Liverpool City Region has to offer. Each episode comes with pre and post work. </a:t>
            </a:r>
          </a:p>
          <a:p>
            <a:endParaRPr lang="en-GB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  <a:hlinkClick r:id="rId15"/>
              </a:rPr>
              <a:t>Speakers 4 Schools NCW22 Virtual Talks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  <a:hlinkClick r:id="rId16"/>
              </a:rPr>
              <a:t>The Inspirational Learning Group NCW22 Employer Encounters. Featuring: Thorpe Park &amp; Tesco.</a:t>
            </a:r>
            <a:endParaRPr lang="en-GB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1200" b="1" u="sng" dirty="0">
              <a:latin typeface="Century Gothic" panose="020B0502020202020204" pitchFamily="34" charset="0"/>
            </a:endParaRPr>
          </a:p>
          <a:p>
            <a:r>
              <a:rPr lang="en-GB" sz="1200" u="sng" dirty="0">
                <a:latin typeface="Century Gothic" panose="020B0502020202020204" pitchFamily="34" charset="0"/>
                <a:hlinkClick r:id="rId17"/>
              </a:rPr>
              <a:t>A Day in the Life of a Museum – NCW22 Virtual Talks </a:t>
            </a:r>
            <a:endParaRPr lang="en-GB" sz="1200" u="sng" dirty="0">
              <a:latin typeface="Century Gothic" panose="020B0502020202020204" pitchFamily="34" charset="0"/>
            </a:endParaRPr>
          </a:p>
          <a:p>
            <a:endParaRPr lang="en-US" sz="1200" dirty="0"/>
          </a:p>
          <a:p>
            <a:r>
              <a:rPr lang="en-GB" sz="1200" u="sng" dirty="0">
                <a:solidFill>
                  <a:schemeClr val="tx2"/>
                </a:solidFill>
                <a:latin typeface="Century Gothic" panose="020B0502020202020204" pitchFamily="34" charset="0"/>
                <a:hlinkClick r:id="rId18"/>
              </a:rPr>
              <a:t>Chester Zoo Virtual Careers Events NCW22</a:t>
            </a:r>
            <a:endParaRPr lang="en-GB" sz="1200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2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GB" sz="1200" u="sng" dirty="0">
                <a:solidFill>
                  <a:schemeClr val="tx2"/>
                </a:solidFill>
                <a:latin typeface="Century Gothic" panose="020B0502020202020204" pitchFamily="34" charset="0"/>
                <a:hlinkClick r:id="rId19"/>
              </a:rPr>
              <a:t>UCAS NCW22 Virtual Event</a:t>
            </a:r>
            <a:endParaRPr lang="en-GB" sz="1200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4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Parent Information</a:t>
            </a:r>
            <a:endParaRPr lang="en-GB" sz="14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  <a:hlinkClick r:id="rId20"/>
              </a:rPr>
              <a:t>Talking Futures Parental Guide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  <a:hlinkClick r:id="rId21"/>
              </a:rPr>
              <a:t>National Careers Service Parents’ Guide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19526-57FE-4461-9D10-8D81ECD07CCB}"/>
              </a:ext>
            </a:extLst>
          </p:cNvPr>
          <p:cNvSpPr txBox="1"/>
          <p:nvPr/>
        </p:nvSpPr>
        <p:spPr>
          <a:xfrm>
            <a:off x="669419" y="985984"/>
            <a:ext cx="2957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Virtual Employer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30C5C-1110-4D12-BCF0-34B819319895}"/>
              </a:ext>
            </a:extLst>
          </p:cNvPr>
          <p:cNvSpPr txBox="1"/>
          <p:nvPr/>
        </p:nvSpPr>
        <p:spPr>
          <a:xfrm>
            <a:off x="5227984" y="3183010"/>
            <a:ext cx="5837194" cy="2431435"/>
          </a:xfrm>
          <a:prstGeom prst="rect">
            <a:avLst/>
          </a:prstGeom>
          <a:ln cap="sq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Videos</a:t>
            </a:r>
          </a:p>
          <a:p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  <a:hlinkClick r:id="rId22"/>
              </a:rPr>
              <a:t>List of websites for video content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  <a:hlinkClick r:id="rId23"/>
              </a:rPr>
              <a:t>SEND Specific Video content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u="sng" dirty="0">
              <a:solidFill>
                <a:srgbClr val="00A8A8"/>
              </a:solidFill>
              <a:latin typeface="Century Gothic" panose="020B050202020202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base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Teacher Door Sign</a:t>
            </a:r>
          </a:p>
          <a:p>
            <a:pPr algn="l" fontAlgn="base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Print and stick to your classroom door to generate </a:t>
            </a:r>
          </a:p>
          <a:p>
            <a:pPr algn="l" fontAlgn="base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conversation around careers!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hlinkClick r:id="rId24"/>
              </a:rPr>
              <a:t>Click here. 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fontAlgn="base"/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 </a:t>
            </a:r>
            <a:r>
              <a:rPr lang="en-US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Careersoft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free 30 day trial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 fontAlgn="base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Including First JED which suitable for pupils with special needs. Contact: </a:t>
            </a:r>
            <a:r>
              <a:rPr lang="en-GB" sz="1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info@careersoft.co.uk</a:t>
            </a:r>
            <a:r>
              <a:rPr lang="en-GB" sz="1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with your school name and mention the free trial!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US" sz="1400" b="1" u="sng" dirty="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A8E5DF-C254-43D2-9A78-1B77F9662AB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647" t="72917" r="79922" b="5417"/>
          <a:stretch/>
        </p:blipFill>
        <p:spPr>
          <a:xfrm>
            <a:off x="669419" y="131444"/>
            <a:ext cx="1266957" cy="79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352F12-6E80-44BB-9C06-31107685B19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8126" t="40000" r="47070" b="28958"/>
          <a:stretch/>
        </p:blipFill>
        <p:spPr>
          <a:xfrm>
            <a:off x="9754342" y="3635796"/>
            <a:ext cx="1503426" cy="105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725F76-0FD4-49FE-A3ED-2070E7CD330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7935" t="9373" r="14891" b="26729"/>
          <a:stretch/>
        </p:blipFill>
        <p:spPr>
          <a:xfrm>
            <a:off x="6678994" y="5578397"/>
            <a:ext cx="2047412" cy="10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045123-6034-4C0C-B14B-B702CA8037E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3859" t="21449" r="21576" b="15245"/>
          <a:stretch/>
        </p:blipFill>
        <p:spPr>
          <a:xfrm>
            <a:off x="9133653" y="5614445"/>
            <a:ext cx="1678700" cy="109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57B2F0-1387-4484-BDCB-C6B5F4D3704D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28478" t="17341" r="29749" b="7054"/>
          <a:stretch/>
        </p:blipFill>
        <p:spPr>
          <a:xfrm rot="293101">
            <a:off x="10441444" y="1365264"/>
            <a:ext cx="1347306" cy="137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4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259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BM6</dc:title>
  <dc:creator>Julie Jones</dc:creator>
  <cp:lastModifiedBy>Lesleyann Craig</cp:lastModifiedBy>
  <cp:revision>42</cp:revision>
  <dcterms:created xsi:type="dcterms:W3CDTF">2021-10-26T12:29:20Z</dcterms:created>
  <dcterms:modified xsi:type="dcterms:W3CDTF">2022-03-01T11:35:15Z</dcterms:modified>
</cp:coreProperties>
</file>